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8" r:id="rId2"/>
    <p:sldId id="297" r:id="rId3"/>
    <p:sldId id="322" r:id="rId4"/>
    <p:sldId id="361" r:id="rId5"/>
    <p:sldId id="299" r:id="rId6"/>
    <p:sldId id="311" r:id="rId7"/>
    <p:sldId id="360" r:id="rId8"/>
    <p:sldId id="368" r:id="rId9"/>
    <p:sldId id="300" r:id="rId10"/>
    <p:sldId id="366" r:id="rId11"/>
    <p:sldId id="370" r:id="rId12"/>
    <p:sldId id="356" r:id="rId13"/>
    <p:sldId id="369" r:id="rId14"/>
    <p:sldId id="301" r:id="rId15"/>
    <p:sldId id="352" r:id="rId16"/>
    <p:sldId id="363" r:id="rId17"/>
    <p:sldId id="348" r:id="rId18"/>
    <p:sldId id="362" r:id="rId19"/>
    <p:sldId id="320" r:id="rId20"/>
    <p:sldId id="337" r:id="rId21"/>
    <p:sldId id="321"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B7CB"/>
    <a:srgbClr val="7AC143"/>
    <a:srgbClr val="F2BF09"/>
    <a:srgbClr val="000000"/>
    <a:srgbClr val="D1D3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420" autoAdjust="0"/>
  </p:normalViewPr>
  <p:slideViewPr>
    <p:cSldViewPr snapToGrid="0">
      <p:cViewPr varScale="1">
        <p:scale>
          <a:sx n="73" d="100"/>
          <a:sy n="73" d="100"/>
        </p:scale>
        <p:origin x="-1421"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70"/>
    </p:cViewPr>
  </p:sorterViewPr>
  <p:notesViewPr>
    <p:cSldViewPr snapToGrid="0">
      <p:cViewPr>
        <p:scale>
          <a:sx n="100" d="100"/>
          <a:sy n="100" d="100"/>
        </p:scale>
        <p:origin x="-1387" y="6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EAD39EC6-90A1-44CA-B578-BC3827D23652}" type="datetimeFigureOut">
              <a:rPr lang="en-US"/>
              <a:pPr>
                <a:defRPr/>
              </a:pPr>
              <a:t>9/7/2016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8AB5436C-7A46-4D05-83D5-9078E50552DA}" type="slidenum">
              <a:rPr lang="en-US"/>
              <a:pPr>
                <a:defRPr/>
              </a:pPr>
              <a:t>‹#›</a:t>
            </a:fld>
            <a:endParaRPr lang="en-US"/>
          </a:p>
        </p:txBody>
      </p:sp>
    </p:spTree>
    <p:extLst>
      <p:ext uri="{BB962C8B-B14F-4D97-AF65-F5344CB8AC3E}">
        <p14:creationId xmlns:p14="http://schemas.microsoft.com/office/powerpoint/2010/main" val="39328926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91FBA4-148A-4931-A11D-D6BA3CD6B849}" type="slidenum">
              <a:rPr lang="en-US" altLang="en-US" smtClean="0"/>
              <a:pPr eaLnBrk="1" hangingPunct="1"/>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members of the group know that pre-packaged car emergency kits are available. Like pre-made go bags, if they decide to purchase one they should take the time to open it up and go through it with all the drivers in their household so that they are familiar with what is in it. They should also add items to meet their own needs. </a:t>
            </a:r>
            <a:endParaRPr lang="en-US" dirty="0"/>
          </a:p>
        </p:txBody>
      </p:sp>
      <p:sp>
        <p:nvSpPr>
          <p:cNvPr id="4" name="Slide Number Placeholder 3"/>
          <p:cNvSpPr>
            <a:spLocks noGrp="1"/>
          </p:cNvSpPr>
          <p:nvPr>
            <p:ph type="sldNum" sz="quarter" idx="10"/>
          </p:nvPr>
        </p:nvSpPr>
        <p:spPr/>
        <p:txBody>
          <a:bodyPr/>
          <a:lstStyle/>
          <a:p>
            <a:pPr>
              <a:defRPr/>
            </a:pPr>
            <a:fld id="{8AB5436C-7A46-4D05-83D5-9078E50552DA}" type="slidenum">
              <a:rPr lang="en-US" smtClean="0"/>
              <a:pPr>
                <a:defRPr/>
              </a:pPr>
              <a:t>10</a:t>
            </a:fld>
            <a:endParaRPr lang="en-US"/>
          </a:p>
        </p:txBody>
      </p:sp>
    </p:spTree>
    <p:extLst>
      <p:ext uri="{BB962C8B-B14F-4D97-AF65-F5344CB8AC3E}">
        <p14:creationId xmlns:p14="http://schemas.microsoft.com/office/powerpoint/2010/main" val="1352186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B5436C-7A46-4D05-83D5-9078E50552DA}" type="slidenum">
              <a:rPr lang="en-US" smtClean="0"/>
              <a:pPr>
                <a:defRPr/>
              </a:pPr>
              <a:t>11</a:t>
            </a:fld>
            <a:endParaRPr lang="en-US"/>
          </a:p>
        </p:txBody>
      </p:sp>
    </p:spTree>
    <p:extLst>
      <p:ext uri="{BB962C8B-B14F-4D97-AF65-F5344CB8AC3E}">
        <p14:creationId xmlns:p14="http://schemas.microsoft.com/office/powerpoint/2010/main" val="2215553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pets don’t travel regularly and may be harder to evacuate than others. Practicing ahead of time can identify problems that are easier to solve today than in the middle of a disaster. </a:t>
            </a:r>
            <a:endParaRPr lang="en-US" dirty="0"/>
          </a:p>
        </p:txBody>
      </p:sp>
      <p:sp>
        <p:nvSpPr>
          <p:cNvPr id="4" name="Slide Number Placeholder 3"/>
          <p:cNvSpPr>
            <a:spLocks noGrp="1"/>
          </p:cNvSpPr>
          <p:nvPr>
            <p:ph type="sldNum" sz="quarter" idx="10"/>
          </p:nvPr>
        </p:nvSpPr>
        <p:spPr/>
        <p:txBody>
          <a:bodyPr/>
          <a:lstStyle/>
          <a:p>
            <a:pPr>
              <a:defRPr/>
            </a:pPr>
            <a:fld id="{8AB5436C-7A46-4D05-83D5-9078E50552DA}" type="slidenum">
              <a:rPr lang="en-US" smtClean="0"/>
              <a:pPr>
                <a:defRPr/>
              </a:pPr>
              <a:t>12</a:t>
            </a:fld>
            <a:endParaRPr lang="en-US"/>
          </a:p>
        </p:txBody>
      </p:sp>
    </p:spTree>
    <p:extLst>
      <p:ext uri="{BB962C8B-B14F-4D97-AF65-F5344CB8AC3E}">
        <p14:creationId xmlns:p14="http://schemas.microsoft.com/office/powerpoint/2010/main" val="3077541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 school or workplace doesn’t have an emergency kit, offer to help build one, or make a personal kit to keep in your desk or locker. </a:t>
            </a:r>
            <a:endParaRPr lang="en-US" dirty="0"/>
          </a:p>
        </p:txBody>
      </p:sp>
      <p:sp>
        <p:nvSpPr>
          <p:cNvPr id="4" name="Slide Number Placeholder 3"/>
          <p:cNvSpPr>
            <a:spLocks noGrp="1"/>
          </p:cNvSpPr>
          <p:nvPr>
            <p:ph type="sldNum" sz="quarter" idx="10"/>
          </p:nvPr>
        </p:nvSpPr>
        <p:spPr/>
        <p:txBody>
          <a:bodyPr/>
          <a:lstStyle/>
          <a:p>
            <a:pPr>
              <a:defRPr/>
            </a:pPr>
            <a:fld id="{8AB5436C-7A46-4D05-83D5-9078E50552DA}" type="slidenum">
              <a:rPr lang="en-US" smtClean="0"/>
              <a:pPr>
                <a:defRPr/>
              </a:pPr>
              <a:t>13</a:t>
            </a:fld>
            <a:endParaRPr lang="en-US"/>
          </a:p>
        </p:txBody>
      </p:sp>
    </p:spTree>
    <p:extLst>
      <p:ext uri="{BB962C8B-B14F-4D97-AF65-F5344CB8AC3E}">
        <p14:creationId xmlns:p14="http://schemas.microsoft.com/office/powerpoint/2010/main" val="1452245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8478D3-4CB8-4CA2-8D51-D925CC837053}" type="slidenum">
              <a:rPr lang="en-US" altLang="en-US" smtClean="0"/>
              <a:pPr eaLnBrk="1" hangingPunct="1"/>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B5436C-7A46-4D05-83D5-9078E50552DA}" type="slidenum">
              <a:rPr lang="en-US" smtClean="0"/>
              <a:pPr>
                <a:defRPr/>
              </a:pPr>
              <a:t>15</a:t>
            </a:fld>
            <a:endParaRPr lang="en-US"/>
          </a:p>
        </p:txBody>
      </p:sp>
    </p:spTree>
    <p:extLst>
      <p:ext uri="{BB962C8B-B14F-4D97-AF65-F5344CB8AC3E}">
        <p14:creationId xmlns:p14="http://schemas.microsoft.com/office/powerpoint/2010/main" val="2491783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B5436C-7A46-4D05-83D5-9078E50552DA}" type="slidenum">
              <a:rPr lang="en-US" smtClean="0"/>
              <a:pPr>
                <a:defRPr/>
              </a:pPr>
              <a:t>16</a:t>
            </a:fld>
            <a:endParaRPr lang="en-US"/>
          </a:p>
        </p:txBody>
      </p:sp>
    </p:spTree>
    <p:extLst>
      <p:ext uri="{BB962C8B-B14F-4D97-AF65-F5344CB8AC3E}">
        <p14:creationId xmlns:p14="http://schemas.microsoft.com/office/powerpoint/2010/main" val="1302444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B5436C-7A46-4D05-83D5-9078E50552DA}" type="slidenum">
              <a:rPr lang="en-US" smtClean="0"/>
              <a:pPr>
                <a:defRPr/>
              </a:pPr>
              <a:t>17</a:t>
            </a:fld>
            <a:endParaRPr lang="en-US"/>
          </a:p>
        </p:txBody>
      </p:sp>
    </p:spTree>
    <p:extLst>
      <p:ext uri="{BB962C8B-B14F-4D97-AF65-F5344CB8AC3E}">
        <p14:creationId xmlns:p14="http://schemas.microsoft.com/office/powerpoint/2010/main" val="2661634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Anybody can buy flood insurance. It’s available for a few hundred dollars a year outside of the floodplain. Remind your group that flooding from heavy rain can happen anywhere. </a:t>
            </a:r>
            <a:endParaRPr lang="en-US" dirty="0"/>
          </a:p>
        </p:txBody>
      </p:sp>
      <p:sp>
        <p:nvSpPr>
          <p:cNvPr id="4" name="Slide Number Placeholder 3"/>
          <p:cNvSpPr>
            <a:spLocks noGrp="1"/>
          </p:cNvSpPr>
          <p:nvPr>
            <p:ph type="sldNum" sz="quarter" idx="10"/>
          </p:nvPr>
        </p:nvSpPr>
        <p:spPr/>
        <p:txBody>
          <a:bodyPr/>
          <a:lstStyle/>
          <a:p>
            <a:pPr>
              <a:defRPr/>
            </a:pPr>
            <a:fld id="{8AB5436C-7A46-4D05-83D5-9078E50552DA}" type="slidenum">
              <a:rPr lang="en-US" smtClean="0"/>
              <a:pPr>
                <a:defRPr/>
              </a:pPr>
              <a:t>18</a:t>
            </a:fld>
            <a:endParaRPr lang="en-US"/>
          </a:p>
        </p:txBody>
      </p:sp>
    </p:spTree>
    <p:extLst>
      <p:ext uri="{BB962C8B-B14F-4D97-AF65-F5344CB8AC3E}">
        <p14:creationId xmlns:p14="http://schemas.microsoft.com/office/powerpoint/2010/main" val="561087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Blooms taxonomy (image) shows our levels of thinking. </a:t>
            </a:r>
            <a:r>
              <a:rPr lang="en-US" altLang="en-US" dirty="0" smtClean="0"/>
              <a:t>During an </a:t>
            </a:r>
            <a:r>
              <a:rPr lang="en-US" altLang="en-US" dirty="0" smtClean="0"/>
              <a:t>emergency we live in the bottom half of the pyramid. </a:t>
            </a:r>
            <a:r>
              <a:rPr lang="en-US" altLang="en-US" dirty="0" smtClean="0"/>
              <a:t>We can remember, understand, and apply what we have learned, but it’s harder to think clearly and try to solve problems you have never experienced before in the stress and pressure of an emergency. </a:t>
            </a:r>
          </a:p>
          <a:p>
            <a:r>
              <a:rPr lang="en-US" altLang="en-US" dirty="0" smtClean="0"/>
              <a:t>Planning </a:t>
            </a:r>
            <a:r>
              <a:rPr lang="en-US" altLang="en-US" dirty="0" smtClean="0"/>
              <a:t>for an emergency is on the top half of the pyramid and its something we have to do ahead of time, when we’re calm and not rushed. Once we have a plan we can remember, understand and apply it when it’s needed. </a:t>
            </a:r>
          </a:p>
          <a:p>
            <a:endParaRPr lang="en-US" alt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8478D3-4CB8-4CA2-8D51-D925CC837053}" type="slidenum">
              <a:rPr lang="en-US" altLang="en-US" smtClean="0"/>
              <a:pPr eaLnBrk="1" hangingPunct="1"/>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Members of your group may or may not have already made an emergency kit. If they have, ask them for examples of things that they have put in their kit.</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C7EB1A-F751-44D2-B7D8-83BDAB4CBCB4}" type="slidenum">
              <a:rPr lang="en-US" altLang="en-US" smtClean="0"/>
              <a:pPr eaLnBrk="1" hangingPunct="1"/>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6418EE-AAA2-4378-B76F-1CF713A5DB3F}" type="slidenum">
              <a:rPr lang="en-US" altLang="en-US" smtClean="0"/>
              <a:pPr eaLnBrk="1" hangingPunct="1"/>
              <a:t>21</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B5436C-7A46-4D05-83D5-9078E50552DA}" type="slidenum">
              <a:rPr lang="en-US" smtClean="0"/>
              <a:pPr>
                <a:defRPr/>
              </a:pPr>
              <a:t>3</a:t>
            </a:fld>
            <a:endParaRPr lang="en-US"/>
          </a:p>
        </p:txBody>
      </p:sp>
    </p:spTree>
    <p:extLst>
      <p:ext uri="{BB962C8B-B14F-4D97-AF65-F5344CB8AC3E}">
        <p14:creationId xmlns:p14="http://schemas.microsoft.com/office/powerpoint/2010/main" val="939942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Evacuations can happen anywhere, but If your area is prone to hurricanes, wildfires, earthquakes or other events that can call for evacuations, this unit is even more important. </a:t>
            </a:r>
            <a:endParaRPr lang="en-US" dirty="0" smtClean="0"/>
          </a:p>
          <a:p>
            <a:r>
              <a:rPr lang="en-US" dirty="0" smtClean="0"/>
              <a:t>High-hazard areas like floodplains are also at high risk for evacuation</a:t>
            </a:r>
            <a:endParaRPr lang="en-US" dirty="0"/>
          </a:p>
        </p:txBody>
      </p:sp>
      <p:sp>
        <p:nvSpPr>
          <p:cNvPr id="4" name="Slide Number Placeholder 3"/>
          <p:cNvSpPr>
            <a:spLocks noGrp="1"/>
          </p:cNvSpPr>
          <p:nvPr>
            <p:ph type="sldNum" sz="quarter" idx="10"/>
          </p:nvPr>
        </p:nvSpPr>
        <p:spPr/>
        <p:txBody>
          <a:bodyPr/>
          <a:lstStyle/>
          <a:p>
            <a:pPr>
              <a:defRPr/>
            </a:pPr>
            <a:fld id="{8AB5436C-7A46-4D05-83D5-9078E50552DA}" type="slidenum">
              <a:rPr lang="en-US" smtClean="0"/>
              <a:pPr>
                <a:defRPr/>
              </a:pPr>
              <a:t>4</a:t>
            </a:fld>
            <a:endParaRPr lang="en-US"/>
          </a:p>
        </p:txBody>
      </p:sp>
    </p:spTree>
    <p:extLst>
      <p:ext uri="{BB962C8B-B14F-4D97-AF65-F5344CB8AC3E}">
        <p14:creationId xmlns:p14="http://schemas.microsoft.com/office/powerpoint/2010/main" val="695203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D21CD42-2720-4BA8-805F-7E889A2F04F7}" type="slidenum">
              <a:rPr lang="en-US" altLang="en-US" smtClean="0"/>
              <a:pPr eaLnBrk="1" hangingPunct="1"/>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Image shows a pre-made bag from the Red Cross. General items are good, but make sure your bag has the things that you and your loved ones need. </a:t>
            </a:r>
          </a:p>
          <a:p>
            <a:r>
              <a:rPr lang="en-US" altLang="en-US" dirty="0" smtClean="0"/>
              <a:t>If you decide to buy a pre-made bag, make sure you go through it with family members so that everyone knows what is inside. Add whatever other items you will need to the bag. </a:t>
            </a:r>
            <a:endParaRPr lang="en-US" alt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34146F-C324-4FE6-A061-58023899B7DA}" type="slidenum">
              <a:rPr lang="en-US" altLang="en-US" smtClean="0"/>
              <a:pPr eaLnBrk="1" hangingPunct="1"/>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B5436C-7A46-4D05-83D5-9078E50552DA}" type="slidenum">
              <a:rPr lang="en-US" smtClean="0"/>
              <a:pPr>
                <a:defRPr/>
              </a:pPr>
              <a:t>7</a:t>
            </a:fld>
            <a:endParaRPr lang="en-US"/>
          </a:p>
        </p:txBody>
      </p:sp>
    </p:spTree>
    <p:extLst>
      <p:ext uri="{BB962C8B-B14F-4D97-AF65-F5344CB8AC3E}">
        <p14:creationId xmlns:p14="http://schemas.microsoft.com/office/powerpoint/2010/main" val="1252612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just some of the items they should consider. Give the group a chance to talk about what else they might put in their go bag. They might also create a separate list of items that don’t fit or can’t be placed in the go bag because they’re needed every day, but which they will want to take with them if they evacuate. </a:t>
            </a:r>
            <a:endParaRPr lang="en-US" dirty="0"/>
          </a:p>
        </p:txBody>
      </p:sp>
      <p:sp>
        <p:nvSpPr>
          <p:cNvPr id="4" name="Slide Number Placeholder 3"/>
          <p:cNvSpPr>
            <a:spLocks noGrp="1"/>
          </p:cNvSpPr>
          <p:nvPr>
            <p:ph type="sldNum" sz="quarter" idx="10"/>
          </p:nvPr>
        </p:nvSpPr>
        <p:spPr/>
        <p:txBody>
          <a:bodyPr/>
          <a:lstStyle/>
          <a:p>
            <a:pPr>
              <a:defRPr/>
            </a:pPr>
            <a:fld id="{8AB5436C-7A46-4D05-83D5-9078E50552DA}" type="slidenum">
              <a:rPr lang="en-US" smtClean="0"/>
              <a:pPr>
                <a:defRPr/>
              </a:pPr>
              <a:t>8</a:t>
            </a:fld>
            <a:endParaRPr lang="en-US"/>
          </a:p>
        </p:txBody>
      </p:sp>
    </p:spTree>
    <p:extLst>
      <p:ext uri="{BB962C8B-B14F-4D97-AF65-F5344CB8AC3E}">
        <p14:creationId xmlns:p14="http://schemas.microsoft.com/office/powerpoint/2010/main" val="1252612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4D473F-6A8C-46CF-A2F4-AD198FD79631}" type="slidenum">
              <a:rPr lang="en-US" altLang="en-US" smtClean="0"/>
              <a:pPr eaLnBrk="1" hangingPunct="1"/>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6"/>
          <p:cNvGrpSpPr>
            <a:grpSpLocks/>
          </p:cNvGrpSpPr>
          <p:nvPr/>
        </p:nvGrpSpPr>
        <p:grpSpPr bwMode="auto">
          <a:xfrm>
            <a:off x="34925" y="4955822"/>
            <a:ext cx="9074150" cy="1857728"/>
            <a:chOff x="0" y="2640"/>
            <a:chExt cx="5760" cy="1680"/>
          </a:xfrm>
          <a:solidFill>
            <a:schemeClr val="tx2"/>
          </a:solidFill>
        </p:grpSpPr>
        <p:sp>
          <p:nvSpPr>
            <p:cNvPr id="5" name="Rectangle 17"/>
            <p:cNvSpPr>
              <a:spLocks noChangeArrowheads="1"/>
            </p:cNvSpPr>
            <p:nvPr/>
          </p:nvSpPr>
          <p:spPr bwMode="gray">
            <a:xfrm>
              <a:off x="0" y="2640"/>
              <a:ext cx="5760" cy="1680"/>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pitchFamily="34" charset="0"/>
              </a:endParaRPr>
            </a:p>
          </p:txBody>
        </p:sp>
        <p:sp>
          <p:nvSpPr>
            <p:cNvPr id="6" name="Rectangle 18"/>
            <p:cNvSpPr>
              <a:spLocks noChangeArrowheads="1"/>
            </p:cNvSpPr>
            <p:nvPr/>
          </p:nvSpPr>
          <p:spPr bwMode="gray">
            <a:xfrm>
              <a:off x="0" y="2640"/>
              <a:ext cx="5760" cy="96"/>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pitchFamily="34" charset="0"/>
              </a:endParaRPr>
            </a:p>
          </p:txBody>
        </p:sp>
      </p:grpSp>
      <p:sp>
        <p:nvSpPr>
          <p:cNvPr id="7" name="Rectangle 19"/>
          <p:cNvSpPr>
            <a:spLocks noChangeArrowheads="1"/>
          </p:cNvSpPr>
          <p:nvPr/>
        </p:nvSpPr>
        <p:spPr bwMode="gray">
          <a:xfrm>
            <a:off x="34925" y="44450"/>
            <a:ext cx="9074150" cy="34607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grpSp>
        <p:nvGrpSpPr>
          <p:cNvPr id="8" name="Group 20"/>
          <p:cNvGrpSpPr>
            <a:grpSpLocks/>
          </p:cNvGrpSpPr>
          <p:nvPr/>
        </p:nvGrpSpPr>
        <p:grpSpPr bwMode="auto">
          <a:xfrm>
            <a:off x="-4763" y="0"/>
            <a:ext cx="9148763" cy="6856413"/>
            <a:chOff x="-3" y="0"/>
            <a:chExt cx="5763" cy="4319"/>
          </a:xfrm>
        </p:grpSpPr>
        <p:sp>
          <p:nvSpPr>
            <p:cNvPr id="9" name="AutoShape 21"/>
            <p:cNvSpPr>
              <a:spLocks noChangeArrowheads="1"/>
            </p:cNvSpPr>
            <p:nvPr userDrawn="1"/>
          </p:nvSpPr>
          <p:spPr bwMode="gray">
            <a:xfrm>
              <a:off x="24" y="24"/>
              <a:ext cx="5712" cy="4272"/>
            </a:xfrm>
            <a:prstGeom prst="roundRect">
              <a:avLst>
                <a:gd name="adj" fmla="val 6227"/>
              </a:avLst>
            </a:prstGeom>
            <a:noFill/>
            <a:ln w="762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10" name="Freeform 22"/>
            <p:cNvSpPr>
              <a:spLocks/>
            </p:cNvSpPr>
            <p:nvPr userDrawn="1"/>
          </p:nvSpPr>
          <p:spPr bwMode="gray">
            <a:xfrm>
              <a:off x="0" y="0"/>
              <a:ext cx="288" cy="288"/>
            </a:xfrm>
            <a:custGeom>
              <a:avLst/>
              <a:gdLst>
                <a:gd name="T0" fmla="*/ 0 w 336"/>
                <a:gd name="T1" fmla="*/ 6 h 384"/>
                <a:gd name="T2" fmla="*/ 0 w 336"/>
                <a:gd name="T3" fmla="*/ 52 h 384"/>
                <a:gd name="T4" fmla="*/ 33 w 336"/>
                <a:gd name="T5" fmla="*/ 26 h 384"/>
                <a:gd name="T6" fmla="*/ 65 w 336"/>
                <a:gd name="T7" fmla="*/ 6 h 384"/>
                <a:gd name="T8" fmla="*/ 115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Freeform 23"/>
            <p:cNvSpPr>
              <a:spLocks/>
            </p:cNvSpPr>
            <p:nvPr userDrawn="1"/>
          </p:nvSpPr>
          <p:spPr bwMode="gray">
            <a:xfrm rot="-5408600">
              <a:off x="-50" y="4030"/>
              <a:ext cx="336" cy="242"/>
            </a:xfrm>
            <a:custGeom>
              <a:avLst/>
              <a:gdLst>
                <a:gd name="T0" fmla="*/ 0 w 336"/>
                <a:gd name="T1" fmla="*/ 2 h 384"/>
                <a:gd name="T2" fmla="*/ 0 w 336"/>
                <a:gd name="T3" fmla="*/ 15 h 384"/>
                <a:gd name="T4" fmla="*/ 96 w 336"/>
                <a:gd name="T5" fmla="*/ 8 h 384"/>
                <a:gd name="T6" fmla="*/ 192 w 336"/>
                <a:gd name="T7" fmla="*/ 2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24"/>
            <p:cNvSpPr>
              <a:spLocks/>
            </p:cNvSpPr>
            <p:nvPr userDrawn="1"/>
          </p:nvSpPr>
          <p:spPr bwMode="gray">
            <a:xfrm rot="10769190">
              <a:off x="5519" y="4031"/>
              <a:ext cx="232" cy="287"/>
            </a:xfrm>
            <a:custGeom>
              <a:avLst/>
              <a:gdLst>
                <a:gd name="T0" fmla="*/ 0 w 336"/>
                <a:gd name="T1" fmla="*/ 6 h 384"/>
                <a:gd name="T2" fmla="*/ 0 w 336"/>
                <a:gd name="T3" fmla="*/ 50 h 384"/>
                <a:gd name="T4" fmla="*/ 7 w 336"/>
                <a:gd name="T5" fmla="*/ 25 h 384"/>
                <a:gd name="T6" fmla="*/ 15 w 336"/>
                <a:gd name="T7" fmla="*/ 6 h 384"/>
                <a:gd name="T8" fmla="*/ 25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Freeform 25"/>
            <p:cNvSpPr>
              <a:spLocks/>
            </p:cNvSpPr>
            <p:nvPr userDrawn="1"/>
          </p:nvSpPr>
          <p:spPr bwMode="gray">
            <a:xfrm rot="5400000">
              <a:off x="5472" y="0"/>
              <a:ext cx="288" cy="288"/>
            </a:xfrm>
            <a:custGeom>
              <a:avLst/>
              <a:gdLst>
                <a:gd name="T0" fmla="*/ 0 w 336"/>
                <a:gd name="T1" fmla="*/ 6 h 384"/>
                <a:gd name="T2" fmla="*/ 0 w 336"/>
                <a:gd name="T3" fmla="*/ 52 h 384"/>
                <a:gd name="T4" fmla="*/ 33 w 336"/>
                <a:gd name="T5" fmla="*/ 26 h 384"/>
                <a:gd name="T6" fmla="*/ 65 w 336"/>
                <a:gd name="T7" fmla="*/ 6 h 384"/>
                <a:gd name="T8" fmla="*/ 115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 name="Rectangle 13"/>
          <p:cNvSpPr/>
          <p:nvPr userDrawn="1"/>
        </p:nvSpPr>
        <p:spPr>
          <a:xfrm>
            <a:off x="84138" y="3613150"/>
            <a:ext cx="8975725" cy="1246188"/>
          </a:xfrm>
          <a:prstGeom prst="rect">
            <a:avLst/>
          </a:prstGeom>
          <a:solidFill>
            <a:srgbClr val="0CB7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4" name="Rectangle 2"/>
          <p:cNvSpPr>
            <a:spLocks noGrp="1" noChangeArrowheads="1"/>
          </p:cNvSpPr>
          <p:nvPr>
            <p:ph type="ctrTitle"/>
          </p:nvPr>
        </p:nvSpPr>
        <p:spPr bwMode="ltGray">
          <a:xfrm>
            <a:off x="762000" y="990600"/>
            <a:ext cx="7772400" cy="1066800"/>
          </a:xfrm>
          <a:extLst>
            <a:ext uri="{AF507438-7753-43E0-B8FC-AC1667EBCBE1}">
              <a14:hiddenEffects xmlns:a14="http://schemas.microsoft.com/office/drawing/2010/main">
                <a:effectLst>
                  <a:outerShdw dist="53882" dir="2700000" algn="ctr" rotWithShape="0">
                    <a:srgbClr val="000000"/>
                  </a:outerShdw>
                </a:effectLst>
              </a14:hiddenEffects>
            </a:ext>
          </a:extLst>
        </p:spPr>
        <p:txBody>
          <a:bodyPr/>
          <a:lstStyle>
            <a:lvl1pPr algn="ctr">
              <a:defRPr sz="44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5351286"/>
            <a:ext cx="6400800" cy="533400"/>
          </a:xfrm>
        </p:spPr>
        <p:txBody>
          <a:bodyPr/>
          <a:lstStyle>
            <a:lvl1pPr marL="0" indent="0" algn="ctr">
              <a:buFontTx/>
              <a:buNone/>
              <a:defRPr sz="2800">
                <a:solidFill>
                  <a:schemeClr val="tx2"/>
                </a:solidFill>
              </a:defRPr>
            </a:lvl1pPr>
          </a:lstStyle>
          <a:p>
            <a:pPr lvl="0"/>
            <a:r>
              <a:rPr lang="en-US" noProof="0" dirty="0" smtClean="0"/>
              <a:t>Click to edit Master subtitle style</a:t>
            </a:r>
          </a:p>
        </p:txBody>
      </p:sp>
      <p:sp>
        <p:nvSpPr>
          <p:cNvPr id="15"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16"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17"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DA3D6C5E-6BB7-45BC-B473-F8EADC96DB06}" type="slidenum">
              <a:rPr lang="en-US"/>
              <a:pPr>
                <a:defRPr/>
              </a:pPr>
              <a:t>‹#›</a:t>
            </a:fld>
            <a:endParaRPr lang="en-US"/>
          </a:p>
        </p:txBody>
      </p:sp>
    </p:spTree>
    <p:extLst>
      <p:ext uri="{BB962C8B-B14F-4D97-AF65-F5344CB8AC3E}">
        <p14:creationId xmlns:p14="http://schemas.microsoft.com/office/powerpoint/2010/main" val="96422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DA7358-8D65-4D64-90CD-6B6E45A68A68}" type="slidenum">
              <a:rPr lang="en-US"/>
              <a:pPr>
                <a:defRPr/>
              </a:pPr>
              <a:t>‹#›</a:t>
            </a:fld>
            <a:endParaRPr lang="en-US"/>
          </a:p>
        </p:txBody>
      </p:sp>
    </p:spTree>
    <p:extLst>
      <p:ext uri="{BB962C8B-B14F-4D97-AF65-F5344CB8AC3E}">
        <p14:creationId xmlns:p14="http://schemas.microsoft.com/office/powerpoint/2010/main" val="2209149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2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122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A5D0CE-FF77-48BA-9001-2D7F246CF627}" type="slidenum">
              <a:rPr lang="en-US"/>
              <a:pPr>
                <a:defRPr/>
              </a:pPr>
              <a:t>‹#›</a:t>
            </a:fld>
            <a:endParaRPr lang="en-US"/>
          </a:p>
        </p:txBody>
      </p:sp>
    </p:spTree>
    <p:extLst>
      <p:ext uri="{BB962C8B-B14F-4D97-AF65-F5344CB8AC3E}">
        <p14:creationId xmlns:p14="http://schemas.microsoft.com/office/powerpoint/2010/main" val="519432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6629400" cy="8683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949825"/>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51BFE0-04A8-4C14-8AE9-D7FD4B343E53}" type="slidenum">
              <a:rPr lang="en-US"/>
              <a:pPr>
                <a:defRPr/>
              </a:pPr>
              <a:t>‹#›</a:t>
            </a:fld>
            <a:endParaRPr lang="en-US"/>
          </a:p>
        </p:txBody>
      </p:sp>
    </p:spTree>
    <p:extLst>
      <p:ext uri="{BB962C8B-B14F-4D97-AF65-F5344CB8AC3E}">
        <p14:creationId xmlns:p14="http://schemas.microsoft.com/office/powerpoint/2010/main" val="1176012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112713" y="6592888"/>
            <a:ext cx="8929687" cy="180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01600" y="274638"/>
            <a:ext cx="8204200" cy="868362"/>
          </a:xfrm>
        </p:spPr>
        <p:txBody>
          <a:bodyPr/>
          <a:lstStyle>
            <a:lvl1pPr>
              <a:defRPr>
                <a:latin typeface="Clarendon BT"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032E280-E19B-470E-A073-23062DF5F0CC}" type="slidenum">
              <a:rPr lang="en-US"/>
              <a:pPr>
                <a:defRPr/>
              </a:pPr>
              <a:t>‹#›</a:t>
            </a:fld>
            <a:endParaRPr lang="en-US"/>
          </a:p>
        </p:txBody>
      </p:sp>
    </p:spTree>
    <p:extLst>
      <p:ext uri="{BB962C8B-B14F-4D97-AF65-F5344CB8AC3E}">
        <p14:creationId xmlns:p14="http://schemas.microsoft.com/office/powerpoint/2010/main" val="27153054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DCB88D-5BBA-4DA3-88C4-ACA1F8F0206A}" type="slidenum">
              <a:rPr lang="en-US"/>
              <a:pPr>
                <a:defRPr/>
              </a:pPr>
              <a:t>‹#›</a:t>
            </a:fld>
            <a:endParaRPr lang="en-US"/>
          </a:p>
        </p:txBody>
      </p:sp>
    </p:spTree>
    <p:extLst>
      <p:ext uri="{BB962C8B-B14F-4D97-AF65-F5344CB8AC3E}">
        <p14:creationId xmlns:p14="http://schemas.microsoft.com/office/powerpoint/2010/main" val="3281890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7810CD-144D-4E5F-B21C-8C69E784A810}" type="slidenum">
              <a:rPr lang="en-US"/>
              <a:pPr>
                <a:defRPr/>
              </a:pPr>
              <a:t>‹#›</a:t>
            </a:fld>
            <a:endParaRPr lang="en-US"/>
          </a:p>
        </p:txBody>
      </p:sp>
    </p:spTree>
    <p:extLst>
      <p:ext uri="{BB962C8B-B14F-4D97-AF65-F5344CB8AC3E}">
        <p14:creationId xmlns:p14="http://schemas.microsoft.com/office/powerpoint/2010/main" val="329071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73EBAF0-34D5-4300-A733-4A277F26E414}" type="slidenum">
              <a:rPr lang="en-US"/>
              <a:pPr>
                <a:defRPr/>
              </a:pPr>
              <a:t>‹#›</a:t>
            </a:fld>
            <a:endParaRPr lang="en-US"/>
          </a:p>
        </p:txBody>
      </p:sp>
    </p:spTree>
    <p:extLst>
      <p:ext uri="{BB962C8B-B14F-4D97-AF65-F5344CB8AC3E}">
        <p14:creationId xmlns:p14="http://schemas.microsoft.com/office/powerpoint/2010/main" val="525148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2499C47-A224-4B49-9A6F-0A87867B84A9}" type="slidenum">
              <a:rPr lang="en-US"/>
              <a:pPr>
                <a:defRPr/>
              </a:pPr>
              <a:t>‹#›</a:t>
            </a:fld>
            <a:endParaRPr lang="en-US"/>
          </a:p>
        </p:txBody>
      </p:sp>
    </p:spTree>
    <p:extLst>
      <p:ext uri="{BB962C8B-B14F-4D97-AF65-F5344CB8AC3E}">
        <p14:creationId xmlns:p14="http://schemas.microsoft.com/office/powerpoint/2010/main" val="2130758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D1A0381-B99D-45D6-AA8B-4CE145BDD4FC}" type="slidenum">
              <a:rPr lang="en-US"/>
              <a:pPr>
                <a:defRPr/>
              </a:pPr>
              <a:t>‹#›</a:t>
            </a:fld>
            <a:endParaRPr lang="en-US"/>
          </a:p>
        </p:txBody>
      </p:sp>
    </p:spTree>
    <p:extLst>
      <p:ext uri="{BB962C8B-B14F-4D97-AF65-F5344CB8AC3E}">
        <p14:creationId xmlns:p14="http://schemas.microsoft.com/office/powerpoint/2010/main" val="2929397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61D43E-DC15-4492-996C-33DBB492C983}" type="slidenum">
              <a:rPr lang="en-US"/>
              <a:pPr>
                <a:defRPr/>
              </a:pPr>
              <a:t>‹#›</a:t>
            </a:fld>
            <a:endParaRPr lang="en-US"/>
          </a:p>
        </p:txBody>
      </p:sp>
    </p:spTree>
    <p:extLst>
      <p:ext uri="{BB962C8B-B14F-4D97-AF65-F5344CB8AC3E}">
        <p14:creationId xmlns:p14="http://schemas.microsoft.com/office/powerpoint/2010/main" val="130062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0AA2B9-0D2F-47D9-B0F8-E3E15FFC6415}" type="slidenum">
              <a:rPr lang="en-US"/>
              <a:pPr>
                <a:defRPr/>
              </a:pPr>
              <a:t>‹#›</a:t>
            </a:fld>
            <a:endParaRPr lang="en-US"/>
          </a:p>
        </p:txBody>
      </p:sp>
    </p:spTree>
    <p:extLst>
      <p:ext uri="{BB962C8B-B14F-4D97-AF65-F5344CB8AC3E}">
        <p14:creationId xmlns:p14="http://schemas.microsoft.com/office/powerpoint/2010/main" val="1534880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grpSp>
        <p:nvGrpSpPr>
          <p:cNvPr id="1035" name="Group 11"/>
          <p:cNvGrpSpPr>
            <a:grpSpLocks/>
          </p:cNvGrpSpPr>
          <p:nvPr/>
        </p:nvGrpSpPr>
        <p:grpSpPr bwMode="auto">
          <a:xfrm>
            <a:off x="0" y="285750"/>
            <a:ext cx="9156700" cy="911225"/>
            <a:chOff x="-1" y="196"/>
            <a:chExt cx="5768" cy="635"/>
          </a:xfrm>
          <a:solidFill>
            <a:srgbClr val="0CB7CB"/>
          </a:solidFill>
        </p:grpSpPr>
        <p:sp>
          <p:nvSpPr>
            <p:cNvPr id="1036" name="Rectangle 12"/>
            <p:cNvSpPr>
              <a:spLocks noChangeArrowheads="1"/>
            </p:cNvSpPr>
            <p:nvPr/>
          </p:nvSpPr>
          <p:spPr bwMode="gray">
            <a:xfrm>
              <a:off x="1" y="196"/>
              <a:ext cx="5766" cy="63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pitchFamily="34" charset="0"/>
              </a:endParaRPr>
            </a:p>
          </p:txBody>
        </p:sp>
        <p:sp>
          <p:nvSpPr>
            <p:cNvPr id="1037" name="Freeform 13"/>
            <p:cNvSpPr>
              <a:spLocks/>
            </p:cNvSpPr>
            <p:nvPr/>
          </p:nvSpPr>
          <p:spPr bwMode="gray">
            <a:xfrm flipH="1" flipV="1">
              <a:off x="2265" y="196"/>
              <a:ext cx="3497" cy="226"/>
            </a:xfrm>
            <a:custGeom>
              <a:avLst/>
              <a:gdLst>
                <a:gd name="T0" fmla="*/ 45 w 1497"/>
                <a:gd name="T1" fmla="*/ 590 h 590"/>
                <a:gd name="T2" fmla="*/ 1497 w 1497"/>
                <a:gd name="T3" fmla="*/ 590 h 590"/>
                <a:gd name="T4" fmla="*/ 0 w 1497"/>
                <a:gd name="T5" fmla="*/ 0 h 590"/>
                <a:gd name="T6" fmla="*/ 0 w 1497"/>
                <a:gd name="T7" fmla="*/ 590 h 590"/>
              </a:gdLst>
              <a:ahLst/>
              <a:cxnLst>
                <a:cxn ang="0">
                  <a:pos x="T0" y="T1"/>
                </a:cxn>
                <a:cxn ang="0">
                  <a:pos x="T2" y="T3"/>
                </a:cxn>
                <a:cxn ang="0">
                  <a:pos x="T4" y="T5"/>
                </a:cxn>
                <a:cxn ang="0">
                  <a:pos x="T6" y="T7"/>
                </a:cxn>
              </a:cxnLst>
              <a:rect l="0" t="0" r="r" b="b"/>
              <a:pathLst>
                <a:path w="1497" h="590">
                  <a:moveTo>
                    <a:pt x="45" y="590"/>
                  </a:moveTo>
                  <a:lnTo>
                    <a:pt x="1497" y="590"/>
                  </a:lnTo>
                  <a:lnTo>
                    <a:pt x="0" y="0"/>
                  </a:lnTo>
                  <a:lnTo>
                    <a:pt x="0" y="590"/>
                  </a:lnTo>
                </a:path>
              </a:pathLst>
            </a:cu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latin typeface="Arial" pitchFamily="34" charset="0"/>
              </a:endParaRPr>
            </a:p>
          </p:txBody>
        </p:sp>
        <p:sp>
          <p:nvSpPr>
            <p:cNvPr id="1038" name="Freeform 14"/>
            <p:cNvSpPr>
              <a:spLocks/>
            </p:cNvSpPr>
            <p:nvPr/>
          </p:nvSpPr>
          <p:spPr bwMode="gray">
            <a:xfrm>
              <a:off x="-1" y="513"/>
              <a:ext cx="3702" cy="311"/>
            </a:xfrm>
            <a:custGeom>
              <a:avLst/>
              <a:gdLst>
                <a:gd name="T0" fmla="*/ 45 w 1497"/>
                <a:gd name="T1" fmla="*/ 590 h 590"/>
                <a:gd name="T2" fmla="*/ 1497 w 1497"/>
                <a:gd name="T3" fmla="*/ 590 h 590"/>
                <a:gd name="T4" fmla="*/ 0 w 1497"/>
                <a:gd name="T5" fmla="*/ 0 h 590"/>
                <a:gd name="T6" fmla="*/ 0 w 1497"/>
                <a:gd name="T7" fmla="*/ 590 h 590"/>
              </a:gdLst>
              <a:ahLst/>
              <a:cxnLst>
                <a:cxn ang="0">
                  <a:pos x="T0" y="T1"/>
                </a:cxn>
                <a:cxn ang="0">
                  <a:pos x="T2" y="T3"/>
                </a:cxn>
                <a:cxn ang="0">
                  <a:pos x="T4" y="T5"/>
                </a:cxn>
                <a:cxn ang="0">
                  <a:pos x="T6" y="T7"/>
                </a:cxn>
              </a:cxnLst>
              <a:rect l="0" t="0" r="r" b="b"/>
              <a:pathLst>
                <a:path w="1497" h="590">
                  <a:moveTo>
                    <a:pt x="45" y="590"/>
                  </a:moveTo>
                  <a:lnTo>
                    <a:pt x="1497" y="590"/>
                  </a:lnTo>
                  <a:lnTo>
                    <a:pt x="0" y="0"/>
                  </a:lnTo>
                  <a:lnTo>
                    <a:pt x="0" y="590"/>
                  </a:lnTo>
                </a:path>
              </a:pathLst>
            </a:cu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latin typeface="Arial" pitchFamily="34" charset="0"/>
              </a:endParaRPr>
            </a:p>
          </p:txBody>
        </p:sp>
      </p:grpSp>
      <p:sp>
        <p:nvSpPr>
          <p:cNvPr id="1027" name="Rectangle 15"/>
          <p:cNvSpPr>
            <a:spLocks noChangeArrowheads="1"/>
          </p:cNvSpPr>
          <p:nvPr/>
        </p:nvSpPr>
        <p:spPr bwMode="gray">
          <a:xfrm>
            <a:off x="1588" y="0"/>
            <a:ext cx="9144000" cy="2413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1040" name="Rectangle 16"/>
          <p:cNvSpPr>
            <a:spLocks noChangeArrowheads="1"/>
          </p:cNvSpPr>
          <p:nvPr/>
        </p:nvSpPr>
        <p:spPr bwMode="gray">
          <a:xfrm>
            <a:off x="12700" y="1235075"/>
            <a:ext cx="9132888" cy="158750"/>
          </a:xfrm>
          <a:prstGeom prst="rect">
            <a:avLst/>
          </a:prstGeom>
          <a:gradFill rotWithShape="0">
            <a:gsLst>
              <a:gs pos="0">
                <a:schemeClr val="bg2"/>
              </a:gs>
              <a:gs pos="100000">
                <a:schemeClr val="bg2">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pitchFamily="34" charset="0"/>
            </a:endParaRPr>
          </a:p>
        </p:txBody>
      </p:sp>
      <p:sp>
        <p:nvSpPr>
          <p:cNvPr id="1029" name="Rectangle 2"/>
          <p:cNvSpPr>
            <a:spLocks noGrp="1" noChangeArrowheads="1"/>
          </p:cNvSpPr>
          <p:nvPr>
            <p:ph type="title"/>
          </p:nvPr>
        </p:nvSpPr>
        <p:spPr bwMode="gray">
          <a:xfrm>
            <a:off x="1676400" y="274638"/>
            <a:ext cx="66294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Rectangle 3"/>
          <p:cNvSpPr>
            <a:spLocks noGrp="1" noChangeArrowheads="1"/>
          </p:cNvSpPr>
          <p:nvPr>
            <p:ph type="body" idx="1"/>
          </p:nvPr>
        </p:nvSpPr>
        <p:spPr bwMode="auto">
          <a:xfrm>
            <a:off x="457200" y="1447800"/>
            <a:ext cx="8229600"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2" name="Rectangle 5"/>
          <p:cNvSpPr>
            <a:spLocks noGrp="1" noChangeArrowheads="1"/>
          </p:cNvSpPr>
          <p:nvPr>
            <p:ph type="ftr" sz="quarter" idx="3"/>
          </p:nvPr>
        </p:nvSpPr>
        <p:spPr bwMode="auto">
          <a:xfrm>
            <a:off x="3124200" y="6477000"/>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3" name="Rectangle 6"/>
          <p:cNvSpPr>
            <a:spLocks noGrp="1" noChangeArrowheads="1"/>
          </p:cNvSpPr>
          <p:nvPr>
            <p:ph type="sldNum" sz="quarter" idx="4"/>
          </p:nvPr>
        </p:nvSpPr>
        <p:spPr bwMode="auto">
          <a:xfrm>
            <a:off x="6553200" y="64770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5B18F8F1-15F0-41BF-BCE9-E4736659C66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l" rtl="0" eaLnBrk="0" fontAlgn="base" hangingPunct="0">
        <a:spcBef>
          <a:spcPct val="0"/>
        </a:spcBef>
        <a:spcAft>
          <a:spcPct val="0"/>
        </a:spcAft>
        <a:defRPr sz="4000">
          <a:solidFill>
            <a:schemeClr val="bg1"/>
          </a:solidFill>
          <a:latin typeface="Clarendon BT" pitchFamily="18" charset="0"/>
          <a:ea typeface="+mj-ea"/>
          <a:cs typeface="+mj-cs"/>
        </a:defRPr>
      </a:lvl1pPr>
      <a:lvl2pPr algn="l" rtl="0" eaLnBrk="0" fontAlgn="base" hangingPunct="0">
        <a:spcBef>
          <a:spcPct val="0"/>
        </a:spcBef>
        <a:spcAft>
          <a:spcPct val="0"/>
        </a:spcAft>
        <a:defRPr sz="4000">
          <a:solidFill>
            <a:schemeClr val="bg1"/>
          </a:solidFill>
          <a:latin typeface="Clarendon BT" pitchFamily="18" charset="0"/>
        </a:defRPr>
      </a:lvl2pPr>
      <a:lvl3pPr algn="l" rtl="0" eaLnBrk="0" fontAlgn="base" hangingPunct="0">
        <a:spcBef>
          <a:spcPct val="0"/>
        </a:spcBef>
        <a:spcAft>
          <a:spcPct val="0"/>
        </a:spcAft>
        <a:defRPr sz="4000">
          <a:solidFill>
            <a:schemeClr val="bg1"/>
          </a:solidFill>
          <a:latin typeface="Clarendon BT" pitchFamily="18" charset="0"/>
        </a:defRPr>
      </a:lvl3pPr>
      <a:lvl4pPr algn="l" rtl="0" eaLnBrk="0" fontAlgn="base" hangingPunct="0">
        <a:spcBef>
          <a:spcPct val="0"/>
        </a:spcBef>
        <a:spcAft>
          <a:spcPct val="0"/>
        </a:spcAft>
        <a:defRPr sz="4000">
          <a:solidFill>
            <a:schemeClr val="bg1"/>
          </a:solidFill>
          <a:latin typeface="Clarendon BT" pitchFamily="18" charset="0"/>
        </a:defRPr>
      </a:lvl4pPr>
      <a:lvl5pPr algn="l" rtl="0" eaLnBrk="0" fontAlgn="base" hangingPunct="0">
        <a:spcBef>
          <a:spcPct val="0"/>
        </a:spcBef>
        <a:spcAft>
          <a:spcPct val="0"/>
        </a:spcAft>
        <a:defRPr sz="4000">
          <a:solidFill>
            <a:schemeClr val="bg1"/>
          </a:solidFill>
          <a:latin typeface="Clarendon BT" pitchFamily="18" charset="0"/>
        </a:defRPr>
      </a:lvl5pPr>
      <a:lvl6pPr marL="457200" algn="l" rtl="0" fontAlgn="base">
        <a:spcBef>
          <a:spcPct val="0"/>
        </a:spcBef>
        <a:spcAft>
          <a:spcPct val="0"/>
        </a:spcAft>
        <a:defRPr sz="4000">
          <a:solidFill>
            <a:schemeClr val="bg1"/>
          </a:solidFill>
          <a:latin typeface="Arial" pitchFamily="34" charset="0"/>
        </a:defRPr>
      </a:lvl6pPr>
      <a:lvl7pPr marL="914400" algn="l" rtl="0" fontAlgn="base">
        <a:spcBef>
          <a:spcPct val="0"/>
        </a:spcBef>
        <a:spcAft>
          <a:spcPct val="0"/>
        </a:spcAft>
        <a:defRPr sz="4000">
          <a:solidFill>
            <a:schemeClr val="bg1"/>
          </a:solidFill>
          <a:latin typeface="Arial" pitchFamily="34" charset="0"/>
        </a:defRPr>
      </a:lvl7pPr>
      <a:lvl8pPr marL="1371600" algn="l" rtl="0" fontAlgn="base">
        <a:spcBef>
          <a:spcPct val="0"/>
        </a:spcBef>
        <a:spcAft>
          <a:spcPct val="0"/>
        </a:spcAft>
        <a:defRPr sz="4000">
          <a:solidFill>
            <a:schemeClr val="bg1"/>
          </a:solidFill>
          <a:latin typeface="Arial" pitchFamily="34" charset="0"/>
        </a:defRPr>
      </a:lvl8pPr>
      <a:lvl9pPr marL="1828800" algn="l" rtl="0" fontAlgn="base">
        <a:spcBef>
          <a:spcPct val="0"/>
        </a:spcBef>
        <a:spcAft>
          <a:spcPct val="0"/>
        </a:spcAft>
        <a:defRPr sz="40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HelveticaNeueLT Com 55 Roman"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HelveticaNeueLT Com 55 Roman" pitchFamily="34" charset="0"/>
        </a:defRPr>
      </a:lvl2pPr>
      <a:lvl3pPr marL="1143000" indent="-228600" algn="l" rtl="0" eaLnBrk="0" fontAlgn="base" hangingPunct="0">
        <a:spcBef>
          <a:spcPct val="20000"/>
        </a:spcBef>
        <a:spcAft>
          <a:spcPct val="0"/>
        </a:spcAft>
        <a:buChar char="•"/>
        <a:defRPr sz="2400">
          <a:solidFill>
            <a:schemeClr val="tx1"/>
          </a:solidFill>
          <a:latin typeface="HelveticaNeueLT Com 55 Roman" pitchFamily="34" charset="0"/>
        </a:defRPr>
      </a:lvl3pPr>
      <a:lvl4pPr marL="1600200" indent="-228600" algn="l" rtl="0" eaLnBrk="0" fontAlgn="base" hangingPunct="0">
        <a:spcBef>
          <a:spcPct val="20000"/>
        </a:spcBef>
        <a:spcAft>
          <a:spcPct val="0"/>
        </a:spcAft>
        <a:buChar char="–"/>
        <a:defRPr sz="2000">
          <a:solidFill>
            <a:schemeClr val="tx1"/>
          </a:solidFill>
          <a:latin typeface="HelveticaNeueLT Com 55 Roman" pitchFamily="34" charset="0"/>
        </a:defRPr>
      </a:lvl4pPr>
      <a:lvl5pPr marL="2057400" indent="-228600" algn="l" rtl="0" eaLnBrk="0" fontAlgn="base" hangingPunct="0">
        <a:spcBef>
          <a:spcPct val="20000"/>
        </a:spcBef>
        <a:spcAft>
          <a:spcPct val="0"/>
        </a:spcAft>
        <a:buChar char="»"/>
        <a:defRPr sz="2000">
          <a:solidFill>
            <a:schemeClr val="tx1"/>
          </a:solidFill>
          <a:latin typeface="HelveticaNeueLT Com 55 Roman"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6813" y="1592263"/>
            <a:ext cx="6953250"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bwMode="auto">
          <a:xfrm>
            <a:off x="336441" y="3709220"/>
            <a:ext cx="930275" cy="933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642" y="3697408"/>
            <a:ext cx="957074" cy="957074"/>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3547" y="5204402"/>
            <a:ext cx="6400800"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6716" y="3798454"/>
            <a:ext cx="7821613"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423555"/>
            <a:ext cx="8146474" cy="4754168"/>
          </a:xfrm>
        </p:spPr>
        <p:txBody>
          <a:bodyPr/>
          <a:lstStyle/>
          <a:p>
            <a:r>
              <a:rPr lang="en-US" dirty="0" smtClean="0"/>
              <a:t>First aid kit</a:t>
            </a:r>
          </a:p>
          <a:p>
            <a:r>
              <a:rPr lang="en-US" dirty="0" smtClean="0"/>
              <a:t>Flashlight or light sticks</a:t>
            </a:r>
          </a:p>
          <a:p>
            <a:r>
              <a:rPr lang="en-US" dirty="0" smtClean="0"/>
              <a:t>Flares or reflective cones</a:t>
            </a:r>
          </a:p>
          <a:p>
            <a:r>
              <a:rPr lang="en-US" dirty="0" smtClean="0"/>
              <a:t>Blanket</a:t>
            </a:r>
          </a:p>
          <a:p>
            <a:r>
              <a:rPr lang="en-US" dirty="0" smtClean="0"/>
              <a:t>Cell phone charger</a:t>
            </a:r>
          </a:p>
          <a:p>
            <a:r>
              <a:rPr lang="en-US" dirty="0" smtClean="0"/>
              <a:t>Jumper cables and basic tools</a:t>
            </a:r>
          </a:p>
          <a:p>
            <a:r>
              <a:rPr lang="en-US" dirty="0" smtClean="0"/>
              <a:t>Help flag</a:t>
            </a:r>
          </a:p>
          <a:p>
            <a:r>
              <a:rPr lang="en-US" dirty="0" smtClean="0"/>
              <a:t>Nonperishable snacks and bottled water</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32352"/>
            <a:ext cx="8424863"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746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90946" y="1423555"/>
            <a:ext cx="8229600" cy="4880552"/>
          </a:xfrm>
        </p:spPr>
        <p:txBody>
          <a:bodyPr/>
          <a:lstStyle/>
          <a:p>
            <a:r>
              <a:rPr lang="en-US" dirty="0" smtClean="0"/>
              <a:t>Plastic bowls (collapsible bowls store more easily)</a:t>
            </a:r>
          </a:p>
          <a:p>
            <a:r>
              <a:rPr lang="en-US" dirty="0" smtClean="0"/>
              <a:t>Pet food and treats</a:t>
            </a:r>
          </a:p>
          <a:p>
            <a:r>
              <a:rPr lang="en-US" dirty="0" smtClean="0"/>
              <a:t>Comfort items</a:t>
            </a:r>
          </a:p>
          <a:p>
            <a:r>
              <a:rPr lang="en-US" dirty="0" smtClean="0"/>
              <a:t>Litter box and bag of litter or waste bags</a:t>
            </a:r>
          </a:p>
          <a:p>
            <a:r>
              <a:rPr lang="en-US" dirty="0" smtClean="0"/>
              <a:t>Medications and copies of vet records</a:t>
            </a:r>
          </a:p>
          <a:p>
            <a:r>
              <a:rPr lang="en-US" dirty="0" smtClean="0"/>
              <a:t>Extra leash and collar</a:t>
            </a:r>
          </a:p>
          <a:p>
            <a:r>
              <a:rPr lang="en-US" dirty="0" smtClean="0"/>
              <a:t>Pet first aid supplies</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3134"/>
            <a:ext cx="8424863"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238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398173" y="1405486"/>
            <a:ext cx="8271164" cy="5130395"/>
          </a:xfrm>
        </p:spPr>
        <p:txBody>
          <a:bodyPr/>
          <a:lstStyle/>
          <a:p>
            <a:r>
              <a:rPr lang="en-US" dirty="0" smtClean="0"/>
              <a:t>If you’re pet isn’t a regular traveler, practice how you would evacuate them</a:t>
            </a:r>
          </a:p>
          <a:p>
            <a:r>
              <a:rPr lang="en-US" dirty="0" smtClean="0"/>
              <a:t>Have a picture of your pet and ID information in case you are separated</a:t>
            </a:r>
          </a:p>
          <a:p>
            <a:r>
              <a:rPr lang="en-US" dirty="0"/>
              <a:t>Most emergency shelters don’t allow pets</a:t>
            </a:r>
          </a:p>
          <a:p>
            <a:pPr lvl="1"/>
            <a:r>
              <a:rPr lang="en-US" dirty="0"/>
              <a:t>Know what hotels in your area take pets</a:t>
            </a:r>
          </a:p>
          <a:p>
            <a:pPr lvl="1"/>
            <a:r>
              <a:rPr lang="en-US" dirty="0"/>
              <a:t>Make a plan for you and your pets to stay with friends or family if you have to leave your home</a:t>
            </a:r>
          </a:p>
          <a:p>
            <a:pPr lvl="1"/>
            <a:r>
              <a:rPr lang="en-US" dirty="0"/>
              <a:t>Find out if your community has plans for pet emergency sheltering</a:t>
            </a:r>
          </a:p>
          <a:p>
            <a:r>
              <a:rPr lang="en-US" dirty="0" smtClean="0"/>
              <a:t>Microchip your pets!</a:t>
            </a:r>
          </a:p>
        </p:txBody>
      </p:sp>
      <p:sp>
        <p:nvSpPr>
          <p:cNvPr id="6" name="Title 1"/>
          <p:cNvSpPr>
            <a:spLocks noGrp="1"/>
          </p:cNvSpPr>
          <p:nvPr>
            <p:ph type="title"/>
          </p:nvPr>
        </p:nvSpPr>
        <p:spPr>
          <a:xfrm>
            <a:off x="377536" y="336984"/>
            <a:ext cx="6629400" cy="868362"/>
          </a:xfrm>
        </p:spPr>
        <p:txBody>
          <a:bodyPr/>
          <a:lstStyle/>
          <a:p>
            <a:r>
              <a:rPr lang="en-US" dirty="0" smtClean="0"/>
              <a:t>Pets &amp; Evacuation</a:t>
            </a:r>
            <a:endParaRPr lang="en-US" dirty="0"/>
          </a:p>
        </p:txBody>
      </p:sp>
    </p:spTree>
    <p:extLst>
      <p:ext uri="{BB962C8B-B14F-4D97-AF65-F5344CB8AC3E}">
        <p14:creationId xmlns:p14="http://schemas.microsoft.com/office/powerpoint/2010/main" val="215962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First aid supplies</a:t>
            </a:r>
          </a:p>
          <a:p>
            <a:r>
              <a:rPr lang="en-US" dirty="0" smtClean="0"/>
              <a:t>Flashlights or light sticks</a:t>
            </a:r>
          </a:p>
          <a:p>
            <a:r>
              <a:rPr lang="en-US" dirty="0" smtClean="0"/>
              <a:t>Building emergency procedures</a:t>
            </a:r>
          </a:p>
          <a:p>
            <a:r>
              <a:rPr lang="en-US" dirty="0" smtClean="0"/>
              <a:t>Building maps showing evacuation and shelter areas</a:t>
            </a:r>
          </a:p>
          <a:p>
            <a:r>
              <a:rPr lang="en-US" dirty="0" smtClean="0"/>
              <a:t>Pens/pencils</a:t>
            </a:r>
          </a:p>
          <a:p>
            <a:r>
              <a:rPr lang="en-US" dirty="0" smtClean="0"/>
              <a:t>“All Clear” and “Need Help” signs</a:t>
            </a:r>
          </a:p>
          <a:p>
            <a:r>
              <a:rPr lang="en-US" dirty="0" smtClean="0"/>
              <a:t>Clipboard with class/staff names</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2743"/>
            <a:ext cx="8424863"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909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6" r="32526"/>
          <a:stretch/>
        </p:blipFill>
        <p:spPr bwMode="auto">
          <a:xfrm>
            <a:off x="477981" y="2219404"/>
            <a:ext cx="3283527" cy="34188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7974" y="1868259"/>
            <a:ext cx="4962525" cy="412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5645" y="1447801"/>
            <a:ext cx="5279047" cy="2916382"/>
          </a:xfrm>
        </p:spPr>
        <p:txBody>
          <a:bodyPr/>
          <a:lstStyle/>
          <a:p>
            <a:r>
              <a:rPr lang="en-US" dirty="0" smtClean="0"/>
              <a:t>Keep a list of credit card information in your go bag</a:t>
            </a:r>
          </a:p>
          <a:p>
            <a:pPr lvl="1"/>
            <a:r>
              <a:rPr lang="en-US" dirty="0" smtClean="0"/>
              <a:t>Include phone numbers where you can report the cards missing if necessary</a:t>
            </a:r>
          </a:p>
          <a:p>
            <a:r>
              <a:rPr lang="en-US" dirty="0" smtClean="0"/>
              <a:t>Put a book of blank checks in your go bag</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609" y="1558636"/>
            <a:ext cx="2884055" cy="4326082"/>
          </a:xfrm>
          <a:prstGeom prst="rect">
            <a:avLst/>
          </a:prstGeom>
          <a:ln>
            <a:noFill/>
          </a:ln>
          <a:effectLst>
            <a:outerShdw blurRad="292100" dist="139700" dir="2700000" algn="tl" rotWithShape="0">
              <a:srgbClr val="333333">
                <a:alpha val="65000"/>
              </a:srgbClr>
            </a:outerShdw>
          </a:effectLst>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3525"/>
            <a:ext cx="8424863"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02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In a disaster: </a:t>
            </a:r>
          </a:p>
          <a:p>
            <a:r>
              <a:rPr lang="en-US" dirty="0" smtClean="0"/>
              <a:t>Your employer may not be open for business</a:t>
            </a:r>
          </a:p>
          <a:p>
            <a:r>
              <a:rPr lang="en-US" dirty="0"/>
              <a:t>You may not be able to get to work</a:t>
            </a:r>
          </a:p>
          <a:p>
            <a:r>
              <a:rPr lang="en-US" dirty="0" smtClean="0"/>
              <a:t>Your paycheck may be delayed</a:t>
            </a:r>
          </a:p>
          <a:p>
            <a:r>
              <a:rPr lang="en-US" dirty="0" smtClean="0"/>
              <a:t>You may have unexpected expenses (repairs, hotel bills, etc.)</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4307"/>
            <a:ext cx="8424863"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073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41" y="1537855"/>
            <a:ext cx="9033086" cy="4639868"/>
          </a:xfrm>
        </p:spPr>
        <p:txBody>
          <a:bodyPr/>
          <a:lstStyle/>
          <a:p>
            <a:r>
              <a:rPr lang="en-US" dirty="0" smtClean="0"/>
              <a:t>Federal assistance is only available if a Presidential Disaster Declaration is issued</a:t>
            </a:r>
          </a:p>
          <a:p>
            <a:r>
              <a:rPr lang="en-US" dirty="0" smtClean="0"/>
              <a:t>Assistance payments average a few thousand dollars</a:t>
            </a:r>
          </a:p>
          <a:p>
            <a:r>
              <a:rPr lang="en-US" dirty="0" smtClean="0"/>
              <a:t>Low-interest loans are the most common form of federal disaster assistance</a:t>
            </a:r>
          </a:p>
          <a:p>
            <a:r>
              <a:rPr lang="en-US" dirty="0" smtClean="0"/>
              <a:t>Charitable organizations like the Red Cross and Salvation Army may also provide some assistance</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1961"/>
            <a:ext cx="8424863"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820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1940"/>
            <a:ext cx="91440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49383" y="1364672"/>
            <a:ext cx="8229600" cy="4949825"/>
          </a:xfrm>
        </p:spPr>
        <p:txBody>
          <a:bodyPr/>
          <a:lstStyle/>
          <a:p>
            <a:r>
              <a:rPr lang="en-US" dirty="0" smtClean="0"/>
              <a:t>Insurance is the best way to make sure you will have the money you need to repair or replace your belongings after a disaster</a:t>
            </a:r>
          </a:p>
          <a:p>
            <a:r>
              <a:rPr lang="en-US" dirty="0" smtClean="0"/>
              <a:t>Regular homeowners or renters insurance doesn’t cover flood damage</a:t>
            </a:r>
          </a:p>
          <a:p>
            <a:pPr lvl="1"/>
            <a:r>
              <a:rPr lang="en-US" dirty="0" smtClean="0"/>
              <a:t>Basement flood rider covers back up from drains and sewers</a:t>
            </a:r>
          </a:p>
          <a:p>
            <a:pPr lvl="1"/>
            <a:r>
              <a:rPr lang="en-US" dirty="0" smtClean="0"/>
              <a:t>Flood insurance policy covers flooding from any other source</a:t>
            </a:r>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1940"/>
            <a:ext cx="8424863"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226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518" y="1662389"/>
            <a:ext cx="3574328" cy="3467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193" y="1441595"/>
            <a:ext cx="4657725" cy="515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1154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jeffparish.net/modules/showimage.aspx?imageid=3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189" y="1826807"/>
            <a:ext cx="2895600" cy="4048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3453" y="1497400"/>
            <a:ext cx="4602163" cy="470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776" y="1759909"/>
            <a:ext cx="957074" cy="957074"/>
          </a:xfrm>
          <a:prstGeom prst="rect">
            <a:avLst/>
          </a:prstGeom>
        </p:spPr>
      </p:pic>
      <p:sp>
        <p:nvSpPr>
          <p:cNvPr id="6" name="Content Placeholder 4"/>
          <p:cNvSpPr txBox="1">
            <a:spLocks/>
          </p:cNvSpPr>
          <p:nvPr/>
        </p:nvSpPr>
        <p:spPr bwMode="auto">
          <a:xfrm>
            <a:off x="609600" y="3138983"/>
            <a:ext cx="8229600" cy="2784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HelveticaNeueLT Com 55 Roman"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HelveticaNeueLT Com 55 Roman" pitchFamily="34" charset="0"/>
              </a:defRPr>
            </a:lvl2pPr>
            <a:lvl3pPr marL="1143000" indent="-228600" algn="l" rtl="0" eaLnBrk="0" fontAlgn="base" hangingPunct="0">
              <a:spcBef>
                <a:spcPct val="20000"/>
              </a:spcBef>
              <a:spcAft>
                <a:spcPct val="0"/>
              </a:spcAft>
              <a:buChar char="•"/>
              <a:defRPr sz="2400">
                <a:solidFill>
                  <a:schemeClr val="tx1"/>
                </a:solidFill>
                <a:latin typeface="HelveticaNeueLT Com 55 Roman" pitchFamily="34" charset="0"/>
              </a:defRPr>
            </a:lvl3pPr>
            <a:lvl4pPr marL="1600200" indent="-228600" algn="l" rtl="0" eaLnBrk="0" fontAlgn="base" hangingPunct="0">
              <a:spcBef>
                <a:spcPct val="20000"/>
              </a:spcBef>
              <a:spcAft>
                <a:spcPct val="0"/>
              </a:spcAft>
              <a:buChar char="–"/>
              <a:defRPr sz="2000">
                <a:solidFill>
                  <a:schemeClr val="tx1"/>
                </a:solidFill>
                <a:latin typeface="HelveticaNeueLT Com 55 Roman" pitchFamily="34" charset="0"/>
              </a:defRPr>
            </a:lvl4pPr>
            <a:lvl5pPr marL="2057400" indent="-228600" algn="l" rtl="0" eaLnBrk="0" fontAlgn="base" hangingPunct="0">
              <a:spcBef>
                <a:spcPct val="20000"/>
              </a:spcBef>
              <a:spcAft>
                <a:spcPct val="0"/>
              </a:spcAft>
              <a:buChar char="»"/>
              <a:defRPr sz="2000">
                <a:solidFill>
                  <a:schemeClr val="tx1"/>
                </a:solidFill>
                <a:latin typeface="HelveticaNeueLT Com 55 Roman"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kern="0" dirty="0" smtClean="0"/>
              <a:t>Make sure you have first aid kits and know how to perform basic first aid</a:t>
            </a:r>
          </a:p>
          <a:p>
            <a:r>
              <a:rPr lang="en-US" sz="2800" kern="0" dirty="0" smtClean="0"/>
              <a:t>Know what to do while you are waiting for an ambulance to arrive</a:t>
            </a:r>
          </a:p>
          <a:p>
            <a:endParaRPr lang="en-US" sz="2800" kern="0" dirty="0" smtClean="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 y="263525"/>
            <a:ext cx="8424863"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2087" y="1598609"/>
            <a:ext cx="7377113"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6290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4"/>
          <p:cNvSpPr>
            <a:spLocks noGrp="1"/>
          </p:cNvSpPr>
          <p:nvPr>
            <p:ph idx="1"/>
          </p:nvPr>
        </p:nvSpPr>
        <p:spPr>
          <a:xfrm>
            <a:off x="457200" y="1447800"/>
            <a:ext cx="8229600" cy="4134293"/>
          </a:xfrm>
        </p:spPr>
        <p:txBody>
          <a:bodyPr/>
          <a:lstStyle/>
          <a:p>
            <a:pPr marL="0" indent="0">
              <a:buNone/>
            </a:pPr>
            <a:r>
              <a:rPr lang="en-US" altLang="en-US" dirty="0" smtClean="0"/>
              <a:t>Presenter’s name</a:t>
            </a:r>
          </a:p>
          <a:p>
            <a:pPr marL="0" indent="0">
              <a:buNone/>
            </a:pPr>
            <a:r>
              <a:rPr lang="en-US" altLang="en-US" dirty="0" smtClean="0"/>
              <a:t>Contact Information</a:t>
            </a:r>
          </a:p>
          <a:p>
            <a:pPr marL="0" indent="0">
              <a:buNone/>
            </a:pPr>
            <a:r>
              <a:rPr lang="en-US" altLang="en-US" dirty="0" smtClean="0"/>
              <a:t>Contact Information</a:t>
            </a:r>
          </a:p>
          <a:p>
            <a:pPr marL="0" indent="0">
              <a:buNone/>
            </a:pPr>
            <a:endParaRPr lang="en-US" altLang="en-US" sz="2400" dirty="0"/>
          </a:p>
          <a:p>
            <a:pPr marL="0" indent="0">
              <a:buNone/>
            </a:pPr>
            <a:r>
              <a:rPr lang="en-US" altLang="en-US" dirty="0" smtClean="0"/>
              <a:t>Do 1 Thing</a:t>
            </a:r>
          </a:p>
          <a:p>
            <a:pPr marL="0" indent="0">
              <a:buNone/>
            </a:pPr>
            <a:r>
              <a:rPr lang="en-US" altLang="en-US" dirty="0" smtClean="0"/>
              <a:t>http://www.do1thing.com</a:t>
            </a:r>
          </a:p>
          <a:p>
            <a:pPr marL="0" indent="0">
              <a:buNone/>
            </a:pPr>
            <a:r>
              <a:rPr lang="en-US" altLang="en-US" dirty="0" smtClean="0"/>
              <a:t>Email: contact@do1thing.com</a:t>
            </a:r>
          </a:p>
          <a:p>
            <a:pPr marL="0" indent="0">
              <a:buNone/>
            </a:pPr>
            <a:endParaRPr lang="en-US" altLang="en-US" dirty="0"/>
          </a:p>
          <a:p>
            <a:pPr marL="0" indent="0">
              <a:buNone/>
            </a:pPr>
            <a:endParaRPr lang="en-US" altLang="en-US" dirty="0" smtClean="0"/>
          </a:p>
        </p:txBody>
      </p:sp>
      <p:grpSp>
        <p:nvGrpSpPr>
          <p:cNvPr id="7" name="Group 6"/>
          <p:cNvGrpSpPr/>
          <p:nvPr/>
        </p:nvGrpSpPr>
        <p:grpSpPr>
          <a:xfrm>
            <a:off x="547155" y="5611906"/>
            <a:ext cx="3973168" cy="730705"/>
            <a:chOff x="547155" y="5611906"/>
            <a:chExt cx="3973168" cy="730705"/>
          </a:xfrm>
        </p:grpSpPr>
        <p:pic>
          <p:nvPicPr>
            <p:cNvPr id="624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5412" y="5611906"/>
              <a:ext cx="1176559" cy="730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descr="https://encrypted-tbn2.gstatic.com/images?q=tbn:ANd9GcS8J2_G7-Ip2melBBrRU9wKvBvpGosnLkyg2ePGRV5KFCNNpbatZQ"/>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88579" y="5751664"/>
              <a:ext cx="537879" cy="4367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encrypted-tbn2.gstatic.com/images?q=tbn:ANd9GcQ4FqTijeXpKSd90b2e2MpuiJsZbuYJNXzWZ_Xx3rGrbITygHN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155" y="5738189"/>
              <a:ext cx="476935" cy="478152"/>
            </a:xfrm>
            <a:prstGeom prst="roundRect">
              <a:avLst/>
            </a:prstGeom>
            <a:noFill/>
            <a:extLst>
              <a:ext uri="{909E8E84-426E-40DD-AFC4-6F175D3DCCD1}">
                <a14:hiddenFill xmlns:a14="http://schemas.microsoft.com/office/drawing/2010/main">
                  <a:solidFill>
                    <a:srgbClr val="FFFFFF"/>
                  </a:solidFill>
                </a14:hiddenFill>
              </a:ext>
            </a:extLst>
          </p:spPr>
        </p:pic>
        <p:pic>
          <p:nvPicPr>
            <p:cNvPr id="6246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74831" y="5716884"/>
              <a:ext cx="499457" cy="499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46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90705" y="5766117"/>
              <a:ext cx="422296" cy="422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46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11698" y="5739521"/>
              <a:ext cx="608625" cy="47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843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034" y="263525"/>
            <a:ext cx="8424863"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737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38" y="237222"/>
            <a:ext cx="8974137" cy="608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Rectangle 56"/>
          <p:cNvSpPr/>
          <p:nvPr/>
        </p:nvSpPr>
        <p:spPr>
          <a:xfrm>
            <a:off x="3145998" y="5259122"/>
            <a:ext cx="2818264" cy="104696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0685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Whether you are told to evacuate or to stay in your home in a disaster, emergency supplies are important</a:t>
            </a:r>
          </a:p>
          <a:p>
            <a:r>
              <a:rPr lang="en-US" dirty="0" smtClean="0"/>
              <a:t>Many items may be in short supply in a disaster: flashlights, batteries, bottled water, etc. </a:t>
            </a:r>
          </a:p>
          <a:p>
            <a:r>
              <a:rPr lang="en-US" dirty="0" smtClean="0"/>
              <a:t>Stores may be closed or not be able to be resupplied</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3134"/>
            <a:ext cx="8424863"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920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p:txBody>
          <a:bodyPr/>
          <a:lstStyle/>
          <a:p>
            <a:pPr marL="514350" indent="-514350">
              <a:buFontTx/>
              <a:buAutoNum type="arabicPeriod"/>
            </a:pPr>
            <a:r>
              <a:rPr lang="en-US" altLang="en-US" dirty="0"/>
              <a:t>Make a go bag in case you need to evacuate</a:t>
            </a:r>
          </a:p>
          <a:p>
            <a:pPr marL="514350" indent="-514350">
              <a:buFontTx/>
              <a:buAutoNum type="arabicPeriod"/>
            </a:pPr>
            <a:r>
              <a:rPr lang="en-US" altLang="en-US" dirty="0" smtClean="0"/>
              <a:t>Create an emergency supply kit for your pet, your car, your workplace or your school</a:t>
            </a:r>
          </a:p>
          <a:p>
            <a:pPr marL="514350" indent="-514350">
              <a:buFontTx/>
              <a:buAutoNum type="arabicPeriod"/>
            </a:pPr>
            <a:r>
              <a:rPr lang="en-US" altLang="en-US" dirty="0" smtClean="0"/>
              <a:t>Stash some cash in case ATMs and credit card machines aren’t working</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03" y="293688"/>
            <a:ext cx="9139237"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thumb/b/ba/FEMA_-_37173_-_Red_Cross_%5Equot%2Cready_to_go%5Equot%2C_preparedness_kit.jpg/240px-FEMA_-_37173_-_Red_Cross_%5Equot%2Cready_to_go%5Equot%2C_preparedness_k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565" y="1984663"/>
            <a:ext cx="2974390" cy="402782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7157" y="1680173"/>
            <a:ext cx="4706937"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9163" y="1582684"/>
            <a:ext cx="8697188" cy="2926775"/>
          </a:xfrm>
        </p:spPr>
        <p:txBody>
          <a:bodyPr/>
          <a:lstStyle/>
          <a:p>
            <a:r>
              <a:rPr lang="en-US" dirty="0" smtClean="0"/>
              <a:t>Portable – Light enough to carry</a:t>
            </a:r>
          </a:p>
          <a:p>
            <a:r>
              <a:rPr lang="en-US" dirty="0" smtClean="0"/>
              <a:t>Important items</a:t>
            </a:r>
          </a:p>
          <a:p>
            <a:r>
              <a:rPr lang="en-US" dirty="0" smtClean="0"/>
              <a:t>Personal items</a:t>
            </a:r>
          </a:p>
          <a:p>
            <a:r>
              <a:rPr lang="en-US" dirty="0" smtClean="0"/>
              <a:t>Hard to replace items</a:t>
            </a:r>
          </a:p>
          <a:p>
            <a:pPr lvl="1"/>
            <a:endParaRPr lang="en-US" sz="3200" dirty="0"/>
          </a:p>
        </p:txBody>
      </p:sp>
      <p:sp>
        <p:nvSpPr>
          <p:cNvPr id="3" name="TextBox 2"/>
          <p:cNvSpPr txBox="1"/>
          <p:nvPr/>
        </p:nvSpPr>
        <p:spPr>
          <a:xfrm>
            <a:off x="1138424" y="4509459"/>
            <a:ext cx="6758667" cy="1077218"/>
          </a:xfrm>
          <a:prstGeom prst="rect">
            <a:avLst/>
          </a:prstGeom>
          <a:noFill/>
        </p:spPr>
        <p:txBody>
          <a:bodyPr wrap="square" rtlCol="0">
            <a:spAutoFit/>
          </a:bodyPr>
          <a:lstStyle/>
          <a:p>
            <a:pPr algn="ctr"/>
            <a:r>
              <a:rPr lang="en-US" sz="3200" b="1" i="1" dirty="0" smtClean="0"/>
              <a:t>What can you not do without for 24 hours? For three days?</a:t>
            </a:r>
            <a:endParaRPr lang="en-US" sz="3200" b="1" i="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3525"/>
            <a:ext cx="8424863"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0513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85552827"/>
              </p:ext>
            </p:extLst>
          </p:nvPr>
        </p:nvGraphicFramePr>
        <p:xfrm>
          <a:off x="625411" y="1791855"/>
          <a:ext cx="7593798" cy="3467678"/>
        </p:xfrm>
        <a:graphic>
          <a:graphicData uri="http://schemas.openxmlformats.org/drawingml/2006/table">
            <a:tbl>
              <a:tblPr firstRow="1" bandRow="1">
                <a:tableStyleId>{F5AB1C69-6EDB-4FF4-983F-18BD219EF322}</a:tableStyleId>
              </a:tblPr>
              <a:tblGrid>
                <a:gridCol w="2564598"/>
                <a:gridCol w="1849582"/>
                <a:gridCol w="3179618"/>
              </a:tblGrid>
              <a:tr h="442558">
                <a:tc>
                  <a:txBody>
                    <a:bodyPr/>
                    <a:lstStyle/>
                    <a:p>
                      <a:r>
                        <a:rPr lang="en-US" dirty="0" smtClean="0"/>
                        <a:t>Important</a:t>
                      </a:r>
                      <a:endParaRPr lang="en-US" dirty="0"/>
                    </a:p>
                  </a:txBody>
                  <a:tcPr/>
                </a:tc>
                <a:tc>
                  <a:txBody>
                    <a:bodyPr/>
                    <a:lstStyle/>
                    <a:p>
                      <a:r>
                        <a:rPr lang="en-US" dirty="0" smtClean="0"/>
                        <a:t>Personal</a:t>
                      </a:r>
                      <a:endParaRPr lang="en-US" dirty="0"/>
                    </a:p>
                  </a:txBody>
                  <a:tcPr/>
                </a:tc>
                <a:tc>
                  <a:txBody>
                    <a:bodyPr/>
                    <a:lstStyle/>
                    <a:p>
                      <a:r>
                        <a:rPr lang="en-US" dirty="0" smtClean="0"/>
                        <a:t>Hard to</a:t>
                      </a:r>
                      <a:r>
                        <a:rPr lang="en-US" baseline="0" dirty="0" smtClean="0"/>
                        <a:t> replace</a:t>
                      </a:r>
                      <a:endParaRPr lang="en-US" dirty="0"/>
                    </a:p>
                  </a:txBody>
                  <a:tcPr/>
                </a:tc>
              </a:tr>
              <a:tr h="697924">
                <a:tc>
                  <a:txBody>
                    <a:bodyPr/>
                    <a:lstStyle/>
                    <a:p>
                      <a:r>
                        <a:rPr lang="en-US" dirty="0" smtClean="0"/>
                        <a:t>Prescriptions</a:t>
                      </a:r>
                      <a:r>
                        <a:rPr lang="en-US" baseline="0" dirty="0" smtClean="0"/>
                        <a:t> (or prescription list)</a:t>
                      </a:r>
                      <a:endParaRPr lang="en-US" dirty="0"/>
                    </a:p>
                  </a:txBody>
                  <a:tcPr/>
                </a:tc>
                <a:tc>
                  <a:txBody>
                    <a:bodyPr/>
                    <a:lstStyle/>
                    <a:p>
                      <a:r>
                        <a:rPr lang="en-US" dirty="0" smtClean="0"/>
                        <a:t>Toothbrush</a:t>
                      </a:r>
                      <a:r>
                        <a:rPr lang="en-US" baseline="0" dirty="0" smtClean="0"/>
                        <a:t> and toothpaste</a:t>
                      </a:r>
                      <a:endParaRPr lang="en-US" dirty="0"/>
                    </a:p>
                  </a:txBody>
                  <a:tcPr/>
                </a:tc>
                <a:tc>
                  <a:txBody>
                    <a:bodyPr/>
                    <a:lstStyle/>
                    <a:p>
                      <a:r>
                        <a:rPr lang="en-US" dirty="0" smtClean="0"/>
                        <a:t>Spare</a:t>
                      </a:r>
                      <a:r>
                        <a:rPr lang="en-US" baseline="0" dirty="0" smtClean="0"/>
                        <a:t> glasses or contact lenses</a:t>
                      </a:r>
                      <a:endParaRPr lang="en-US" dirty="0"/>
                    </a:p>
                  </a:txBody>
                  <a:tcPr/>
                </a:tc>
              </a:tr>
              <a:tr h="7148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Credit card list and insurance</a:t>
                      </a:r>
                      <a:r>
                        <a:rPr lang="en-US" baseline="0" dirty="0" smtClean="0"/>
                        <a:t> information</a:t>
                      </a:r>
                      <a:endParaRPr lang="en-US" dirty="0" smtClean="0"/>
                    </a:p>
                  </a:txBody>
                  <a:tcPr/>
                </a:tc>
                <a:tc>
                  <a:txBody>
                    <a:bodyPr/>
                    <a:lstStyle/>
                    <a:p>
                      <a:r>
                        <a:rPr lang="en-US" dirty="0" smtClean="0"/>
                        <a:t>Snacks</a:t>
                      </a:r>
                      <a:endParaRPr lang="en-US" dirty="0"/>
                    </a:p>
                  </a:txBody>
                  <a:tcPr/>
                </a:tc>
                <a:tc>
                  <a:txBody>
                    <a:bodyPr/>
                    <a:lstStyle/>
                    <a:p>
                      <a:r>
                        <a:rPr lang="en-US" dirty="0" smtClean="0"/>
                        <a:t>Hearing aid batteries</a:t>
                      </a:r>
                      <a:endParaRPr lang="en-US" dirty="0"/>
                    </a:p>
                  </a:txBody>
                  <a:tcPr/>
                </a:tc>
              </a:tr>
              <a:tr h="697924">
                <a:tc>
                  <a:txBody>
                    <a:bodyPr/>
                    <a:lstStyle/>
                    <a:p>
                      <a:r>
                        <a:rPr lang="en-US" dirty="0" smtClean="0"/>
                        <a:t>Flashlight</a:t>
                      </a:r>
                      <a:endParaRPr lang="en-US" dirty="0"/>
                    </a:p>
                  </a:txBody>
                  <a:tcPr/>
                </a:tc>
                <a:tc>
                  <a:txBody>
                    <a:bodyPr/>
                    <a:lstStyle/>
                    <a:p>
                      <a:r>
                        <a:rPr lang="en-US" dirty="0" smtClean="0"/>
                        <a:t>Extra clothing</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Special</a:t>
                      </a:r>
                      <a:r>
                        <a:rPr lang="en-US" baseline="0" dirty="0" smtClean="0"/>
                        <a:t> items (diapers, baby formula, special dietary items, pet items, etc.)</a:t>
                      </a:r>
                      <a:endParaRPr lang="en-US" dirty="0" smtClean="0"/>
                    </a:p>
                  </a:txBody>
                  <a:tcPr/>
                </a:tc>
              </a:tr>
              <a:tr h="697924">
                <a:tc>
                  <a:txBody>
                    <a:bodyPr/>
                    <a:lstStyle/>
                    <a:p>
                      <a:r>
                        <a:rPr lang="en-US" dirty="0" smtClean="0"/>
                        <a:t>First</a:t>
                      </a:r>
                      <a:r>
                        <a:rPr lang="en-US" baseline="0" dirty="0" smtClean="0"/>
                        <a:t> aid kit</a:t>
                      </a:r>
                      <a:endParaRPr lang="en-US" dirty="0"/>
                    </a:p>
                  </a:txBody>
                  <a:tcPr/>
                </a:tc>
                <a:tc>
                  <a:txBody>
                    <a:bodyPr/>
                    <a:lstStyle/>
                    <a:p>
                      <a:r>
                        <a:rPr lang="en-US" dirty="0" smtClean="0"/>
                        <a:t>Comfort</a:t>
                      </a:r>
                      <a:r>
                        <a:rPr lang="en-US" baseline="0" dirty="0" smtClean="0"/>
                        <a:t> items</a:t>
                      </a:r>
                      <a:endParaRPr lang="en-US" dirty="0"/>
                    </a:p>
                  </a:txBody>
                  <a:tcPr/>
                </a:tc>
                <a:tc>
                  <a:txBody>
                    <a:bodyPr/>
                    <a:lstStyle/>
                    <a:p>
                      <a:endParaRPr lang="en-US" dirty="0"/>
                    </a:p>
                  </a:txBody>
                  <a:tcPr/>
                </a:tc>
              </a:tr>
            </a:tbl>
          </a:graphicData>
        </a:graphic>
      </p:graphicFrame>
      <p:sp>
        <p:nvSpPr>
          <p:cNvPr id="5" name="Title 5"/>
          <p:cNvSpPr>
            <a:spLocks noGrp="1"/>
          </p:cNvSpPr>
          <p:nvPr>
            <p:ph type="title"/>
          </p:nvPr>
        </p:nvSpPr>
        <p:spPr>
          <a:xfrm>
            <a:off x="101600" y="274638"/>
            <a:ext cx="8204200" cy="868362"/>
          </a:xfrm>
        </p:spPr>
        <p:txBody>
          <a:bodyPr/>
          <a:lstStyle/>
          <a:p>
            <a:r>
              <a:rPr lang="en-US" dirty="0" smtClean="0"/>
              <a:t>Go Bag</a:t>
            </a:r>
            <a:endParaRPr lang="en-US" dirty="0"/>
          </a:p>
        </p:txBody>
      </p:sp>
    </p:spTree>
    <p:extLst>
      <p:ext uri="{BB962C8B-B14F-4D97-AF65-F5344CB8AC3E}">
        <p14:creationId xmlns:p14="http://schemas.microsoft.com/office/powerpoint/2010/main" val="2099559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26477" r="25568"/>
          <a:stretch/>
        </p:blipFill>
        <p:spPr>
          <a:xfrm rot="5400000">
            <a:off x="1149750" y="638738"/>
            <a:ext cx="2628898" cy="4094627"/>
          </a:xfrm>
          <a:prstGeom prst="rect">
            <a:avLst/>
          </a:prstGeom>
          <a:ln>
            <a:noFill/>
          </a:ln>
          <a:effectLst>
            <a:outerShdw blurRad="292100" dist="139700" dir="2700000" algn="tl" rotWithShape="0">
              <a:srgbClr val="333333">
                <a:alpha val="65000"/>
              </a:srgbClr>
            </a:outerShdw>
          </a:effec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537" y="4000501"/>
            <a:ext cx="8924925"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ample presentation slide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Sample presentation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Sample presentation slides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Sample presentation slides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Sample presentation slides</Template>
  <TotalTime>40656</TotalTime>
  <Words>1069</Words>
  <Application>Microsoft Office PowerPoint</Application>
  <PresentationFormat>On-screen Show (4:3)</PresentationFormat>
  <Paragraphs>113</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Sample presentation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 Bag</vt:lpstr>
      <vt:lpstr>PowerPoint Presentation</vt:lpstr>
      <vt:lpstr>PowerPoint Presentation</vt:lpstr>
      <vt:lpstr>PowerPoint Presentation</vt:lpstr>
      <vt:lpstr>Pets &amp; Evacuation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Lansing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Ronda Oberlin</dc:creator>
  <cp:lastModifiedBy>Oberlin, Ronda</cp:lastModifiedBy>
  <cp:revision>249</cp:revision>
  <dcterms:created xsi:type="dcterms:W3CDTF">2008-09-24T16:20:42Z</dcterms:created>
  <dcterms:modified xsi:type="dcterms:W3CDTF">2016-09-12T12:58:33Z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TC011367961033</vt:lpwstr>
  </property>
</Properties>
</file>