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97" r:id="rId3"/>
    <p:sldId id="322" r:id="rId4"/>
    <p:sldId id="298" r:id="rId5"/>
    <p:sldId id="299" r:id="rId6"/>
    <p:sldId id="311" r:id="rId7"/>
    <p:sldId id="309" r:id="rId8"/>
    <p:sldId id="333" r:id="rId9"/>
    <p:sldId id="331" r:id="rId10"/>
    <p:sldId id="332" r:id="rId11"/>
    <p:sldId id="300" r:id="rId12"/>
    <p:sldId id="317" r:id="rId13"/>
    <p:sldId id="335" r:id="rId14"/>
    <p:sldId id="340" r:id="rId15"/>
    <p:sldId id="301" r:id="rId16"/>
    <p:sldId id="330" r:id="rId17"/>
    <p:sldId id="334" r:id="rId18"/>
    <p:sldId id="338" r:id="rId19"/>
    <p:sldId id="336" r:id="rId20"/>
    <p:sldId id="339" r:id="rId21"/>
    <p:sldId id="320" r:id="rId22"/>
    <p:sldId id="337" r:id="rId23"/>
    <p:sldId id="32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B7CB"/>
    <a:srgbClr val="7AC143"/>
    <a:srgbClr val="F2BF09"/>
    <a:srgbClr val="000000"/>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20" autoAdjust="0"/>
  </p:normalViewPr>
  <p:slideViewPr>
    <p:cSldViewPr snapToGrid="0">
      <p:cViewPr varScale="1">
        <p:scale>
          <a:sx n="70" d="100"/>
          <a:sy n="70" d="100"/>
        </p:scale>
        <p:origin x="-9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49"/>
    </p:cViewPr>
  </p:sorterViewPr>
  <p:notesViewPr>
    <p:cSldViewPr snapToGrid="0">
      <p:cViewPr>
        <p:scale>
          <a:sx n="100" d="100"/>
          <a:sy n="100" d="100"/>
        </p:scale>
        <p:origin x="-58" y="8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EAD39EC6-90A1-44CA-B578-BC3827D23652}" type="datetimeFigureOut">
              <a:rPr lang="en-US"/>
              <a:pPr>
                <a:defRPr/>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8AB5436C-7A46-4D05-83D5-9078E50552DA}" type="slidenum">
              <a:rPr lang="en-US"/>
              <a:pPr>
                <a:defRPr/>
              </a:pPr>
              <a:t>‹#›</a:t>
            </a:fld>
            <a:endParaRPr lang="en-US"/>
          </a:p>
        </p:txBody>
      </p:sp>
    </p:spTree>
    <p:extLst>
      <p:ext uri="{BB962C8B-B14F-4D97-AF65-F5344CB8AC3E}">
        <p14:creationId xmlns:p14="http://schemas.microsoft.com/office/powerpoint/2010/main" val="3932892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1FBA4-148A-4931-A11D-D6BA3CD6B849}"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15</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 Bag can be in any container. It should be something that is easy to carry. </a:t>
            </a:r>
            <a:endParaRPr lang="en-US" dirty="0"/>
          </a:p>
        </p:txBody>
      </p:sp>
      <p:sp>
        <p:nvSpPr>
          <p:cNvPr id="4" name="Slide Number Placeholder 3"/>
          <p:cNvSpPr>
            <a:spLocks noGrp="1"/>
          </p:cNvSpPr>
          <p:nvPr>
            <p:ph type="sldNum" sz="quarter" idx="10"/>
          </p:nvPr>
        </p:nvSpPr>
        <p:spPr/>
        <p:txBody>
          <a:bodyPr/>
          <a:lstStyle/>
          <a:p>
            <a:pPr>
              <a:defRPr/>
            </a:pPr>
            <a:fld id="{8AB5436C-7A46-4D05-83D5-9078E50552DA}" type="slidenum">
              <a:rPr lang="en-US" smtClean="0"/>
              <a:pPr>
                <a:defRPr/>
              </a:pPr>
              <a:t>18</a:t>
            </a:fld>
            <a:endParaRPr lang="en-US"/>
          </a:p>
        </p:txBody>
      </p:sp>
    </p:spTree>
    <p:extLst>
      <p:ext uri="{BB962C8B-B14F-4D97-AF65-F5344CB8AC3E}">
        <p14:creationId xmlns:p14="http://schemas.microsoft.com/office/powerpoint/2010/main" val="210862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21</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23</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7EB1A-F751-44D2-B7D8-83BDAB4CBCB4}" type="slidenum">
              <a:rPr lang="en-US" altLang="en-US" smtClean="0"/>
              <a:pPr eaLnBrk="1" hangingPunct="1"/>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05921-0835-42E2-87DA-9720334EEF53}" type="slidenum">
              <a:rPr lang="en-US" altLang="en-US" smtClean="0"/>
              <a:pPr eaLnBrk="1" hangingPunct="1"/>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1CD42-2720-4BA8-805F-7E889A2F04F7}" type="slidenum">
              <a:rPr lang="en-US" altLang="en-US" smtClean="0"/>
              <a:pPr eaLnBrk="1" hangingPunct="1"/>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4146F-C324-4FE6-A061-58023899B7DA}" type="slidenum">
              <a:rPr lang="en-US" altLang="en-US" smtClean="0"/>
              <a:pPr eaLnBrk="1" hangingPunct="1"/>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Industrial park – hazardous materials releases</a:t>
            </a:r>
          </a:p>
          <a:p>
            <a:r>
              <a:rPr lang="en-US" altLang="en-US" smtClean="0"/>
              <a:t>Rivers, lakes, oceans – floods, hurricanes</a:t>
            </a:r>
          </a:p>
          <a:p>
            <a:r>
              <a:rPr lang="en-US" altLang="en-US" smtClean="0"/>
              <a:t>Railroad tracks – hazardous  materials release, derailment</a:t>
            </a:r>
          </a:p>
          <a:p>
            <a:r>
              <a:rPr lang="en-US" altLang="en-US" smtClean="0"/>
              <a:t>Wooded areas – wildfire</a:t>
            </a:r>
          </a:p>
          <a:p>
            <a:r>
              <a:rPr lang="en-US" altLang="en-US" smtClean="0"/>
              <a:t>Nuclear power plant – radiological release</a:t>
            </a:r>
          </a:p>
          <a:p>
            <a:r>
              <a:rPr lang="en-US" altLang="en-US" smtClean="0"/>
              <a:t>Steep slopes – landslide, avalanche</a:t>
            </a:r>
          </a:p>
          <a:p>
            <a:endParaRPr lang="en-US" altLang="en-US" smtClean="0"/>
          </a:p>
          <a:p>
            <a:r>
              <a:rPr lang="en-US" altLang="en-US" smtClean="0"/>
              <a:t>Stress that disasters can happen anywhere. 92% (check number) of all Americans live in areas that are prone to disasters, but no one is disaster proof. Floods can happen anywhere, including deserts and neighborhoods far from rivers and lakes when heavy rains flood streets and open areas faster than they can drain.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0A662C-FC64-4677-8B19-A5A697415839}" type="slidenum">
              <a:rPr lang="en-US" altLang="en-US" smtClean="0"/>
              <a:pPr eaLnBrk="1" hangingPunct="1"/>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Industrial park – hazardous materials releases</a:t>
            </a:r>
          </a:p>
          <a:p>
            <a:r>
              <a:rPr lang="en-US" altLang="en-US" smtClean="0"/>
              <a:t>Rivers, lakes, oceans – floods, hurricanes</a:t>
            </a:r>
          </a:p>
          <a:p>
            <a:r>
              <a:rPr lang="en-US" altLang="en-US" smtClean="0"/>
              <a:t>Railroad tracks – hazardous  materials release, derailment</a:t>
            </a:r>
          </a:p>
          <a:p>
            <a:r>
              <a:rPr lang="en-US" altLang="en-US" smtClean="0"/>
              <a:t>Wooded areas – wildfire</a:t>
            </a:r>
          </a:p>
          <a:p>
            <a:r>
              <a:rPr lang="en-US" altLang="en-US" smtClean="0"/>
              <a:t>Nuclear power plant – radiological release</a:t>
            </a:r>
          </a:p>
          <a:p>
            <a:r>
              <a:rPr lang="en-US" altLang="en-US" smtClean="0"/>
              <a:t>Steep slopes – landslide, avalanche</a:t>
            </a:r>
          </a:p>
          <a:p>
            <a:endParaRPr lang="en-US" altLang="en-US" smtClean="0"/>
          </a:p>
          <a:p>
            <a:r>
              <a:rPr lang="en-US" altLang="en-US" smtClean="0"/>
              <a:t>Stress that disasters can happen anywhere. 92% (check number) of all Americans live in areas that are prone to disasters, but no one is disaster proof. Floods can happen anywhere, including deserts and neighborhoods far from rivers and lakes when heavy rains flood streets and open areas faster than they can drain.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0A662C-FC64-4677-8B19-A5A697415839}" type="slidenum">
              <a:rPr lang="en-US" altLang="en-US" smtClean="0"/>
              <a:pPr eaLnBrk="1" hangingPunct="1"/>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Select the slides that apply to the area in which you are presenting. </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4D473F-6A8C-46CF-A2F4-AD198FD79631}" type="slidenum">
              <a:rPr lang="en-US" altLang="en-US" smtClean="0"/>
              <a:pPr eaLnBrk="1" hangingPunct="1"/>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61F6AE-FF8C-4B66-8BDB-B762238D40C5}" type="slidenum">
              <a:rPr lang="en-US" altLang="en-US" smtClean="0"/>
              <a:pPr eaLnBrk="1" hangingPunct="1"/>
              <a:t>12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p:nvGrpSpPr>
        <p:grpSpPr bwMode="auto">
          <a:xfrm>
            <a:off x="34925" y="4955822"/>
            <a:ext cx="9074150" cy="1857728"/>
            <a:chOff x="0" y="2640"/>
            <a:chExt cx="5760" cy="1680"/>
          </a:xfrm>
          <a:solidFill>
            <a:schemeClr val="tx2"/>
          </a:solidFill>
        </p:grpSpPr>
        <p:sp>
          <p:nvSpPr>
            <p:cNvPr id="5" name="Rectangle 17"/>
            <p:cNvSpPr>
              <a:spLocks noChangeArrowheads="1"/>
            </p:cNvSpPr>
            <p:nvPr/>
          </p:nvSpPr>
          <p:spPr bwMode="gray">
            <a:xfrm>
              <a:off x="0" y="2640"/>
              <a:ext cx="5760" cy="168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 name="Rectangle 18"/>
            <p:cNvSpPr>
              <a:spLocks noChangeArrowheads="1"/>
            </p:cNvSpPr>
            <p:nvPr/>
          </p:nvSpPr>
          <p:spPr bwMode="gray">
            <a:xfrm>
              <a:off x="0" y="2640"/>
              <a:ext cx="5760" cy="9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grpSp>
      <p:sp>
        <p:nvSpPr>
          <p:cNvPr id="7" name="Rectangle 19"/>
          <p:cNvSpPr>
            <a:spLocks noChangeArrowheads="1"/>
          </p:cNvSpPr>
          <p:nvPr/>
        </p:nvSpPr>
        <p:spPr bwMode="gray">
          <a:xfrm>
            <a:off x="34925" y="44450"/>
            <a:ext cx="9074150" cy="3460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grpSp>
        <p:nvGrpSpPr>
          <p:cNvPr id="8" name="Group 20"/>
          <p:cNvGrpSpPr>
            <a:grpSpLocks/>
          </p:cNvGrpSpPr>
          <p:nvPr/>
        </p:nvGrpSpPr>
        <p:grpSpPr bwMode="auto">
          <a:xfrm>
            <a:off x="-4763" y="0"/>
            <a:ext cx="9148763" cy="6856413"/>
            <a:chOff x="-3" y="0"/>
            <a:chExt cx="5763" cy="4319"/>
          </a:xfrm>
        </p:grpSpPr>
        <p:sp>
          <p:nvSpPr>
            <p:cNvPr id="9"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Freeform 22"/>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23"/>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4"/>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5"/>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Rectangle 13"/>
          <p:cNvSpPr/>
          <p:nvPr userDrawn="1"/>
        </p:nvSpPr>
        <p:spPr>
          <a:xfrm>
            <a:off x="84138" y="3613150"/>
            <a:ext cx="8975725" cy="1246188"/>
          </a:xfrm>
          <a:prstGeom prst="rect">
            <a:avLst/>
          </a:prstGeom>
          <a:solidFill>
            <a:srgbClr val="0CB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351286"/>
            <a:ext cx="6400800" cy="533400"/>
          </a:xfrm>
        </p:spPr>
        <p:txBody>
          <a:bodyPr/>
          <a:lstStyle>
            <a:lvl1pPr marL="0" indent="0" algn="ctr">
              <a:buFontTx/>
              <a:buNone/>
              <a:defRPr sz="2800">
                <a:solidFill>
                  <a:schemeClr val="tx2"/>
                </a:solidFill>
              </a:defRPr>
            </a:lvl1pPr>
          </a:lstStyle>
          <a:p>
            <a:pPr lvl="0"/>
            <a:r>
              <a:rPr lang="en-US" noProof="0" dirty="0" smtClean="0"/>
              <a:t>Click to edit Master subtitle style</a:t>
            </a:r>
          </a:p>
        </p:txBody>
      </p:sp>
      <p:sp>
        <p:nvSpPr>
          <p:cNvPr id="1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3D6C5E-6BB7-45BC-B473-F8EADC96DB06}" type="slidenum">
              <a:rPr lang="en-US"/>
              <a:pPr>
                <a:defRPr/>
              </a:pPr>
              <a:t>‹#›</a:t>
            </a:fld>
            <a:endParaRPr lang="en-US"/>
          </a:p>
        </p:txBody>
      </p:sp>
    </p:spTree>
    <p:extLst>
      <p:ext uri="{BB962C8B-B14F-4D97-AF65-F5344CB8AC3E}">
        <p14:creationId xmlns:p14="http://schemas.microsoft.com/office/powerpoint/2010/main" val="9642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A7358-8D65-4D64-90CD-6B6E45A68A68}" type="slidenum">
              <a:rPr lang="en-US"/>
              <a:pPr>
                <a:defRPr/>
              </a:pPr>
              <a:t>‹#›</a:t>
            </a:fld>
            <a:endParaRPr lang="en-US"/>
          </a:p>
        </p:txBody>
      </p:sp>
    </p:spTree>
    <p:extLst>
      <p:ext uri="{BB962C8B-B14F-4D97-AF65-F5344CB8AC3E}">
        <p14:creationId xmlns:p14="http://schemas.microsoft.com/office/powerpoint/2010/main" val="220914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5D0CE-FF77-48BA-9001-2D7F246CF627}" type="slidenum">
              <a:rPr lang="en-US"/>
              <a:pPr>
                <a:defRPr/>
              </a:pPr>
              <a:t>‹#›</a:t>
            </a:fld>
            <a:endParaRPr lang="en-US"/>
          </a:p>
        </p:txBody>
      </p:sp>
    </p:spTree>
    <p:extLst>
      <p:ext uri="{BB962C8B-B14F-4D97-AF65-F5344CB8AC3E}">
        <p14:creationId xmlns:p14="http://schemas.microsoft.com/office/powerpoint/2010/main" val="51943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1BFE0-04A8-4C14-8AE9-D7FD4B343E53}" type="slidenum">
              <a:rPr lang="en-US"/>
              <a:pPr>
                <a:defRPr/>
              </a:pPr>
              <a:t>‹#›</a:t>
            </a:fld>
            <a:endParaRPr lang="en-US"/>
          </a:p>
        </p:txBody>
      </p:sp>
    </p:spTree>
    <p:extLst>
      <p:ext uri="{BB962C8B-B14F-4D97-AF65-F5344CB8AC3E}">
        <p14:creationId xmlns:p14="http://schemas.microsoft.com/office/powerpoint/2010/main" val="117601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12713" y="6592888"/>
            <a:ext cx="8929687" cy="180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1600" y="274638"/>
            <a:ext cx="8204200" cy="868362"/>
          </a:xfrm>
        </p:spPr>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32E280-E19B-470E-A073-23062DF5F0CC}" type="slidenum">
              <a:rPr lang="en-US"/>
              <a:pPr>
                <a:defRPr/>
              </a:pPr>
              <a:t>‹#›</a:t>
            </a:fld>
            <a:endParaRPr lang="en-US"/>
          </a:p>
        </p:txBody>
      </p:sp>
    </p:spTree>
    <p:extLst>
      <p:ext uri="{BB962C8B-B14F-4D97-AF65-F5344CB8AC3E}">
        <p14:creationId xmlns:p14="http://schemas.microsoft.com/office/powerpoint/2010/main" val="271530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DCB88D-5BBA-4DA3-88C4-ACA1F8F0206A}" type="slidenum">
              <a:rPr lang="en-US"/>
              <a:pPr>
                <a:defRPr/>
              </a:pPr>
              <a:t>‹#›</a:t>
            </a:fld>
            <a:endParaRPr lang="en-US"/>
          </a:p>
        </p:txBody>
      </p:sp>
    </p:spTree>
    <p:extLst>
      <p:ext uri="{BB962C8B-B14F-4D97-AF65-F5344CB8AC3E}">
        <p14:creationId xmlns:p14="http://schemas.microsoft.com/office/powerpoint/2010/main" val="32818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810CD-144D-4E5F-B21C-8C69E784A810}" type="slidenum">
              <a:rPr lang="en-US"/>
              <a:pPr>
                <a:defRPr/>
              </a:pPr>
              <a:t>‹#›</a:t>
            </a:fld>
            <a:endParaRPr lang="en-US"/>
          </a:p>
        </p:txBody>
      </p:sp>
    </p:spTree>
    <p:extLst>
      <p:ext uri="{BB962C8B-B14F-4D97-AF65-F5344CB8AC3E}">
        <p14:creationId xmlns:p14="http://schemas.microsoft.com/office/powerpoint/2010/main" val="32907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EBAF0-34D5-4300-A733-4A277F26E414}" type="slidenum">
              <a:rPr lang="en-US"/>
              <a:pPr>
                <a:defRPr/>
              </a:pPr>
              <a:t>‹#›</a:t>
            </a:fld>
            <a:endParaRPr lang="en-US"/>
          </a:p>
        </p:txBody>
      </p:sp>
    </p:spTree>
    <p:extLst>
      <p:ext uri="{BB962C8B-B14F-4D97-AF65-F5344CB8AC3E}">
        <p14:creationId xmlns:p14="http://schemas.microsoft.com/office/powerpoint/2010/main" val="52514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499C47-A224-4B49-9A6F-0A87867B84A9}" type="slidenum">
              <a:rPr lang="en-US"/>
              <a:pPr>
                <a:defRPr/>
              </a:pPr>
              <a:t>‹#›</a:t>
            </a:fld>
            <a:endParaRPr lang="en-US"/>
          </a:p>
        </p:txBody>
      </p:sp>
    </p:spTree>
    <p:extLst>
      <p:ext uri="{BB962C8B-B14F-4D97-AF65-F5344CB8AC3E}">
        <p14:creationId xmlns:p14="http://schemas.microsoft.com/office/powerpoint/2010/main" val="213075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A0381-B99D-45D6-AA8B-4CE145BDD4FC}" type="slidenum">
              <a:rPr lang="en-US"/>
              <a:pPr>
                <a:defRPr/>
              </a:pPr>
              <a:t>‹#›</a:t>
            </a:fld>
            <a:endParaRPr lang="en-US"/>
          </a:p>
        </p:txBody>
      </p:sp>
    </p:spTree>
    <p:extLst>
      <p:ext uri="{BB962C8B-B14F-4D97-AF65-F5344CB8AC3E}">
        <p14:creationId xmlns:p14="http://schemas.microsoft.com/office/powerpoint/2010/main" val="292939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1D43E-DC15-4492-996C-33DBB492C983}" type="slidenum">
              <a:rPr lang="en-US"/>
              <a:pPr>
                <a:defRPr/>
              </a:pPr>
              <a:t>‹#›</a:t>
            </a:fld>
            <a:endParaRPr lang="en-US"/>
          </a:p>
        </p:txBody>
      </p:sp>
    </p:spTree>
    <p:extLst>
      <p:ext uri="{BB962C8B-B14F-4D97-AF65-F5344CB8AC3E}">
        <p14:creationId xmlns:p14="http://schemas.microsoft.com/office/powerpoint/2010/main" val="13006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AA2B9-0D2F-47D9-B0F8-E3E15FFC6415}" type="slidenum">
              <a:rPr lang="en-US"/>
              <a:pPr>
                <a:defRPr/>
              </a:pPr>
              <a:t>‹#›</a:t>
            </a:fld>
            <a:endParaRPr lang="en-US"/>
          </a:p>
        </p:txBody>
      </p:sp>
    </p:spTree>
    <p:extLst>
      <p:ext uri="{BB962C8B-B14F-4D97-AF65-F5344CB8AC3E}">
        <p14:creationId xmlns:p14="http://schemas.microsoft.com/office/powerpoint/2010/main" val="153488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a:solidFill>
            <a:srgbClr val="0CB7CB"/>
          </a:solidFill>
        </p:grpSpPr>
        <p:sp>
          <p:nvSpPr>
            <p:cNvPr id="1036" name="Rectangle 12"/>
            <p:cNvSpPr>
              <a:spLocks noChangeArrowheads="1"/>
            </p:cNvSpPr>
            <p:nvPr/>
          </p:nvSpPr>
          <p:spPr bwMode="gray">
            <a:xfrm>
              <a:off x="1" y="196"/>
              <a:ext cx="5766" cy="63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37" name="Freeform 13"/>
            <p:cNvSpPr>
              <a:spLocks/>
            </p:cNvSpPr>
            <p:nvPr/>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sp>
          <p:nvSpPr>
            <p:cNvPr id="1038" name="Freeform 14"/>
            <p:cNvSpPr>
              <a:spLocks/>
            </p:cNvSpPr>
            <p:nvPr/>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grpSp>
      <p:sp>
        <p:nvSpPr>
          <p:cNvPr id="1027" name="Rectangle 15"/>
          <p:cNvSpPr>
            <a:spLocks noChangeArrowheads="1"/>
          </p:cNvSpPr>
          <p:nvPr/>
        </p:nvSpPr>
        <p:spPr bwMode="gray">
          <a:xfrm>
            <a:off x="1588" y="0"/>
            <a:ext cx="9144000" cy="241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29"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2"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3"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B18F8F1-15F0-41BF-BCE9-E4736659C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000">
          <a:solidFill>
            <a:schemeClr val="bg1"/>
          </a:solidFill>
          <a:latin typeface="Clarendon BT" pitchFamily="18" charset="0"/>
          <a:ea typeface="+mj-ea"/>
          <a:cs typeface="+mj-cs"/>
        </a:defRPr>
      </a:lvl1pPr>
      <a:lvl2pPr algn="l" rtl="0" eaLnBrk="0" fontAlgn="base" hangingPunct="0">
        <a:spcBef>
          <a:spcPct val="0"/>
        </a:spcBef>
        <a:spcAft>
          <a:spcPct val="0"/>
        </a:spcAft>
        <a:defRPr sz="4000">
          <a:solidFill>
            <a:schemeClr val="bg1"/>
          </a:solidFill>
          <a:latin typeface="Clarendon BT" pitchFamily="18" charset="0"/>
        </a:defRPr>
      </a:lvl2pPr>
      <a:lvl3pPr algn="l" rtl="0" eaLnBrk="0" fontAlgn="base" hangingPunct="0">
        <a:spcBef>
          <a:spcPct val="0"/>
        </a:spcBef>
        <a:spcAft>
          <a:spcPct val="0"/>
        </a:spcAft>
        <a:defRPr sz="4000">
          <a:solidFill>
            <a:schemeClr val="bg1"/>
          </a:solidFill>
          <a:latin typeface="Clarendon BT" pitchFamily="18" charset="0"/>
        </a:defRPr>
      </a:lvl3pPr>
      <a:lvl4pPr algn="l" rtl="0" eaLnBrk="0" fontAlgn="base" hangingPunct="0">
        <a:spcBef>
          <a:spcPct val="0"/>
        </a:spcBef>
        <a:spcAft>
          <a:spcPct val="0"/>
        </a:spcAft>
        <a:defRPr sz="4000">
          <a:solidFill>
            <a:schemeClr val="bg1"/>
          </a:solidFill>
          <a:latin typeface="Clarendon BT" pitchFamily="18" charset="0"/>
        </a:defRPr>
      </a:lvl4pPr>
      <a:lvl5pPr algn="l" rtl="0" eaLnBrk="0" fontAlgn="base" hangingPunct="0">
        <a:spcBef>
          <a:spcPct val="0"/>
        </a:spcBef>
        <a:spcAft>
          <a:spcPct val="0"/>
        </a:spcAft>
        <a:defRPr sz="4000">
          <a:solidFill>
            <a:schemeClr val="bg1"/>
          </a:solidFill>
          <a:latin typeface="Clarendon BT" pitchFamily="18"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592263"/>
            <a:ext cx="69532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166813" y="3685337"/>
            <a:ext cx="957074" cy="957074"/>
            <a:chOff x="1592263" y="3710602"/>
            <a:chExt cx="957074" cy="957074"/>
          </a:xfrm>
        </p:grpSpPr>
        <p:sp>
          <p:nvSpPr>
            <p:cNvPr id="3" name="Oval 2"/>
            <p:cNvSpPr/>
            <p:nvPr/>
          </p:nvSpPr>
          <p:spPr bwMode="auto">
            <a:xfrm>
              <a:off x="1608429" y="3721235"/>
              <a:ext cx="930275" cy="933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263" y="3710602"/>
              <a:ext cx="957074" cy="957074"/>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2400" y="3609137"/>
            <a:ext cx="69072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Evacuation Shelter</a:t>
            </a:r>
            <a:endParaRPr lang="en-US" dirty="0"/>
          </a:p>
        </p:txBody>
      </p:sp>
      <p:sp>
        <p:nvSpPr>
          <p:cNvPr id="3" name="Content Placeholder 2"/>
          <p:cNvSpPr>
            <a:spLocks noGrp="1"/>
          </p:cNvSpPr>
          <p:nvPr>
            <p:ph idx="1"/>
          </p:nvPr>
        </p:nvSpPr>
        <p:spPr/>
        <p:txBody>
          <a:bodyPr/>
          <a:lstStyle/>
          <a:p>
            <a:r>
              <a:rPr lang="en-US" dirty="0" smtClean="0"/>
              <a:t>Emergency evacuation shelters are typically opened by the American Red Cross, the Salvation Army, or a government agency. </a:t>
            </a:r>
          </a:p>
          <a:p>
            <a:endParaRPr lang="en-US" dirty="0"/>
          </a:p>
        </p:txBody>
      </p:sp>
      <p:pic>
        <p:nvPicPr>
          <p:cNvPr id="7170" name="Picture 2" descr="https://encrypted-tbn0.gstatic.com/images?q=tbn:ANd9GcT0-IPqdm2HBLDu_ReRQBMxEtAv_0Tl9UEBRqyBsUz8TLalIS1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514" y="3619536"/>
            <a:ext cx="4067175" cy="27146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oberlin\Desktop\iStock_000019021551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252"/>
          <a:stretch/>
        </p:blipFill>
        <p:spPr bwMode="auto">
          <a:xfrm>
            <a:off x="684482" y="1968331"/>
            <a:ext cx="2379582" cy="269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053" y="1885293"/>
            <a:ext cx="482917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00" y="274638"/>
            <a:ext cx="8585200" cy="868362"/>
          </a:xfrm>
        </p:spPr>
        <p:txBody>
          <a:bodyPr/>
          <a:lstStyle/>
          <a:p>
            <a:r>
              <a:rPr lang="en-US" altLang="en-US" dirty="0" smtClean="0"/>
              <a:t>Shelter in Place</a:t>
            </a:r>
          </a:p>
        </p:txBody>
      </p:sp>
      <p:sp>
        <p:nvSpPr>
          <p:cNvPr id="19459" name="Content Placeholder 5"/>
          <p:cNvSpPr>
            <a:spLocks noGrp="1"/>
          </p:cNvSpPr>
          <p:nvPr>
            <p:ph idx="1"/>
          </p:nvPr>
        </p:nvSpPr>
        <p:spPr>
          <a:xfrm>
            <a:off x="425302" y="1447800"/>
            <a:ext cx="8261498" cy="4949825"/>
          </a:xfrm>
        </p:spPr>
        <p:txBody>
          <a:bodyPr/>
          <a:lstStyle/>
          <a:p>
            <a:r>
              <a:rPr lang="en-US" altLang="en-US" dirty="0" smtClean="0"/>
              <a:t>Stay inside until the danger has passed</a:t>
            </a:r>
          </a:p>
          <a:p>
            <a:r>
              <a:rPr lang="en-US" altLang="en-US" dirty="0" smtClean="0"/>
              <a:t>May be notified by outdoor warning sirens or Emergency Alert radio (also called NOAA Weather Radios)</a:t>
            </a:r>
          </a:p>
          <a:p>
            <a:r>
              <a:rPr lang="en-US" altLang="en-US" dirty="0" smtClean="0"/>
              <a:t>Always follow emergency instructions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
            <a:ext cx="9144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lstStyle/>
          <a:p>
            <a:r>
              <a:rPr lang="en-US" dirty="0" smtClean="0"/>
              <a:t>Never call 911 to get information in an emergency</a:t>
            </a:r>
          </a:p>
          <a:p>
            <a:r>
              <a:rPr lang="en-US" dirty="0" smtClean="0"/>
              <a:t>Only call 911 when you need police, fire, or emergency medical assistance</a:t>
            </a:r>
          </a:p>
          <a:p>
            <a:endParaRPr lang="en-US" dirty="0"/>
          </a:p>
        </p:txBody>
      </p:sp>
    </p:spTree>
    <p:extLst>
      <p:ext uri="{BB962C8B-B14F-4D97-AF65-F5344CB8AC3E}">
        <p14:creationId xmlns:p14="http://schemas.microsoft.com/office/powerpoint/2010/main" val="456092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makes perfect</a:t>
            </a:r>
            <a:endParaRPr lang="en-US" dirty="0"/>
          </a:p>
        </p:txBody>
      </p:sp>
      <p:sp>
        <p:nvSpPr>
          <p:cNvPr id="3" name="Content Placeholder 2"/>
          <p:cNvSpPr>
            <a:spLocks noGrp="1"/>
          </p:cNvSpPr>
          <p:nvPr>
            <p:ph idx="1"/>
          </p:nvPr>
        </p:nvSpPr>
        <p:spPr>
          <a:xfrm>
            <a:off x="457200" y="1447800"/>
            <a:ext cx="8229600" cy="4798888"/>
          </a:xfrm>
        </p:spPr>
        <p:txBody>
          <a:bodyPr/>
          <a:lstStyle/>
          <a:p>
            <a:r>
              <a:rPr lang="en-US" dirty="0" smtClean="0"/>
              <a:t>Talk to your family about your tornado shelter area. Make sure they know when and why to take shelter. </a:t>
            </a:r>
          </a:p>
          <a:p>
            <a:r>
              <a:rPr lang="en-US" dirty="0" smtClean="0"/>
              <a:t>Practice getting to the area quickly. Don’t forget pets if you are planning to bring them in a tornado warning. </a:t>
            </a:r>
          </a:p>
          <a:p>
            <a:r>
              <a:rPr lang="en-US" dirty="0" smtClean="0"/>
              <a:t>Practice staying in your tornado shelter area for 10 minutes to see if any problems arise. </a:t>
            </a:r>
            <a:endParaRPr lang="en-US" dirty="0"/>
          </a:p>
        </p:txBody>
      </p:sp>
    </p:spTree>
    <p:extLst>
      <p:ext uri="{BB962C8B-B14F-4D97-AF65-F5344CB8AC3E}">
        <p14:creationId xmlns:p14="http://schemas.microsoft.com/office/powerpoint/2010/main" val="250427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7" y="1522590"/>
            <a:ext cx="4056056" cy="2634740"/>
          </a:xfrm>
          <a:prstGeom prst="rect">
            <a:avLst/>
          </a:prstGeom>
          <a:ln>
            <a:noFill/>
          </a:ln>
          <a:effectLst>
            <a:outerShdw blurRad="292100" dist="139700" dir="2700000" algn="tl" rotWithShape="0">
              <a:srgbClr val="333333">
                <a:alpha val="65000"/>
              </a:srgbClr>
            </a:outerShdw>
          </a:effec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12" y="4312920"/>
            <a:ext cx="8156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Go Bag</a:t>
            </a:r>
            <a:endParaRPr lang="en-US" dirty="0"/>
          </a:p>
        </p:txBody>
      </p:sp>
      <p:sp>
        <p:nvSpPr>
          <p:cNvPr id="3" name="Content Placeholder 2"/>
          <p:cNvSpPr>
            <a:spLocks noGrp="1"/>
          </p:cNvSpPr>
          <p:nvPr>
            <p:ph idx="1"/>
          </p:nvPr>
        </p:nvSpPr>
        <p:spPr/>
        <p:txBody>
          <a:bodyPr/>
          <a:lstStyle/>
          <a:p>
            <a:r>
              <a:rPr lang="en-US" dirty="0" smtClean="0"/>
              <a:t>Take your Go Bag with you to the shelter area inside your home if you have to shelter in place. </a:t>
            </a:r>
          </a:p>
          <a:p>
            <a:r>
              <a:rPr lang="en-US" dirty="0" smtClean="0"/>
              <a:t>Take your Go Bag to the emergency evacuation shelter if you have to leave your home in a disaster. </a:t>
            </a:r>
            <a:endParaRPr lang="en-US" dirty="0"/>
          </a:p>
        </p:txBody>
      </p:sp>
    </p:spTree>
    <p:extLst>
      <p:ext uri="{BB962C8B-B14F-4D97-AF65-F5344CB8AC3E}">
        <p14:creationId xmlns:p14="http://schemas.microsoft.com/office/powerpoint/2010/main" val="16436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274638"/>
            <a:ext cx="9042400" cy="868362"/>
          </a:xfrm>
        </p:spPr>
        <p:txBody>
          <a:bodyPr/>
          <a:lstStyle/>
          <a:p>
            <a:r>
              <a:rPr lang="en-US" dirty="0" smtClean="0"/>
              <a:t>Emergency Evacuation Shelters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0812200"/>
              </p:ext>
            </p:extLst>
          </p:nvPr>
        </p:nvGraphicFramePr>
        <p:xfrm>
          <a:off x="457200" y="1447800"/>
          <a:ext cx="8229600" cy="2763520"/>
        </p:xfrm>
        <a:graphic>
          <a:graphicData uri="http://schemas.openxmlformats.org/drawingml/2006/table">
            <a:tbl>
              <a:tblPr firstRow="1" bandRow="1">
                <a:tableStyleId>{F5AB1C69-6EDB-4FF4-983F-18BD219EF322}</a:tableStyleId>
              </a:tblPr>
              <a:tblGrid>
                <a:gridCol w="2743200"/>
                <a:gridCol w="2743200"/>
                <a:gridCol w="2743200"/>
              </a:tblGrid>
              <a:tr h="370840">
                <a:tc>
                  <a:txBody>
                    <a:bodyPr/>
                    <a:lstStyle/>
                    <a:p>
                      <a:r>
                        <a:rPr lang="en-US" dirty="0" smtClean="0"/>
                        <a:t>Usually </a:t>
                      </a:r>
                      <a:r>
                        <a:rPr lang="en-US" baseline="0" dirty="0" smtClean="0"/>
                        <a:t>Provided</a:t>
                      </a:r>
                      <a:endParaRPr lang="en-US" dirty="0"/>
                    </a:p>
                  </a:txBody>
                  <a:tcPr/>
                </a:tc>
                <a:tc>
                  <a:txBody>
                    <a:bodyPr/>
                    <a:lstStyle/>
                    <a:p>
                      <a:r>
                        <a:rPr lang="en-US" dirty="0" smtClean="0"/>
                        <a:t>You Should</a:t>
                      </a:r>
                      <a:r>
                        <a:rPr lang="en-US" baseline="0" dirty="0" smtClean="0"/>
                        <a:t> Bring</a:t>
                      </a:r>
                      <a:endParaRPr lang="en-US" dirty="0"/>
                    </a:p>
                  </a:txBody>
                  <a:tcPr/>
                </a:tc>
                <a:tc>
                  <a:txBody>
                    <a:bodyPr/>
                    <a:lstStyle/>
                    <a:p>
                      <a:r>
                        <a:rPr lang="en-US" dirty="0" smtClean="0"/>
                        <a:t>NOT ALLOWED</a:t>
                      </a:r>
                      <a:endParaRPr lang="en-US" dirty="0"/>
                    </a:p>
                  </a:txBody>
                  <a:tcPr/>
                </a:tc>
              </a:tr>
              <a:tr h="370840">
                <a:tc>
                  <a:txBody>
                    <a:bodyPr/>
                    <a:lstStyle/>
                    <a:p>
                      <a:r>
                        <a:rPr lang="en-US" dirty="0" smtClean="0"/>
                        <a:t>Cots for</a:t>
                      </a:r>
                      <a:r>
                        <a:rPr lang="en-US" baseline="0" dirty="0" smtClean="0"/>
                        <a:t> sleeping</a:t>
                      </a:r>
                      <a:endParaRPr lang="en-US" dirty="0"/>
                    </a:p>
                  </a:txBody>
                  <a:tcPr/>
                </a:tc>
                <a:tc>
                  <a:txBody>
                    <a:bodyPr/>
                    <a:lstStyle/>
                    <a:p>
                      <a:r>
                        <a:rPr lang="en-US" dirty="0" smtClean="0"/>
                        <a:t>Pillows</a:t>
                      </a:r>
                      <a:r>
                        <a:rPr lang="en-US" baseline="0" dirty="0" smtClean="0"/>
                        <a:t> and blankets</a:t>
                      </a:r>
                      <a:endParaRPr lang="en-US" dirty="0"/>
                    </a:p>
                  </a:txBody>
                  <a:tcPr/>
                </a:tc>
                <a:tc>
                  <a:txBody>
                    <a:bodyPr/>
                    <a:lstStyle/>
                    <a:p>
                      <a:r>
                        <a:rPr lang="en-US" dirty="0" smtClean="0"/>
                        <a:t>Weapons</a:t>
                      </a:r>
                      <a:endParaRPr lang="en-US" dirty="0"/>
                    </a:p>
                  </a:txBody>
                  <a:tcPr/>
                </a:tc>
              </a:tr>
              <a:tr h="370840">
                <a:tc>
                  <a:txBody>
                    <a:bodyPr/>
                    <a:lstStyle/>
                    <a:p>
                      <a:r>
                        <a:rPr lang="en-US" dirty="0" smtClean="0"/>
                        <a:t>Meals and bottled water</a:t>
                      </a:r>
                      <a:endParaRPr lang="en-US" dirty="0"/>
                    </a:p>
                  </a:txBody>
                  <a:tcPr/>
                </a:tc>
                <a:tc>
                  <a:txBody>
                    <a:bodyPr/>
                    <a:lstStyle/>
                    <a:p>
                      <a:r>
                        <a:rPr lang="en-US" dirty="0" smtClean="0"/>
                        <a:t>Change</a:t>
                      </a:r>
                      <a:r>
                        <a:rPr lang="en-US" baseline="0" dirty="0" smtClean="0"/>
                        <a:t> of clothes</a:t>
                      </a:r>
                      <a:endParaRPr lang="en-US" dirty="0"/>
                    </a:p>
                  </a:txBody>
                  <a:tcPr/>
                </a:tc>
                <a:tc>
                  <a:txBody>
                    <a:bodyPr/>
                    <a:lstStyle/>
                    <a:p>
                      <a:r>
                        <a:rPr lang="en-US" dirty="0" smtClean="0"/>
                        <a:t>Alcohol</a:t>
                      </a:r>
                      <a:endParaRPr lang="en-US" dirty="0"/>
                    </a:p>
                  </a:txBody>
                  <a:tcPr/>
                </a:tc>
              </a:tr>
              <a:tr h="370840">
                <a:tc>
                  <a:txBody>
                    <a:bodyPr/>
                    <a:lstStyle/>
                    <a:p>
                      <a:r>
                        <a:rPr lang="en-US" dirty="0" smtClean="0"/>
                        <a:t>Nurse for basic</a:t>
                      </a:r>
                      <a:r>
                        <a:rPr lang="en-US" baseline="0" dirty="0" smtClean="0"/>
                        <a:t> medical care</a:t>
                      </a:r>
                      <a:endParaRPr lang="en-US" dirty="0"/>
                    </a:p>
                  </a:txBody>
                  <a:tcPr/>
                </a:tc>
                <a:tc>
                  <a:txBody>
                    <a:bodyPr/>
                    <a:lstStyle/>
                    <a:p>
                      <a:r>
                        <a:rPr lang="en-US" dirty="0" smtClean="0"/>
                        <a:t>Medication</a:t>
                      </a:r>
                      <a:r>
                        <a:rPr lang="en-US" baseline="0" dirty="0" smtClean="0"/>
                        <a:t> and medical supplies</a:t>
                      </a:r>
                      <a:endParaRPr lang="en-US" dirty="0"/>
                    </a:p>
                  </a:txBody>
                  <a:tcPr/>
                </a:tc>
                <a:tc>
                  <a:txBody>
                    <a:bodyPr/>
                    <a:lstStyle/>
                    <a:p>
                      <a:r>
                        <a:rPr lang="en-US" dirty="0" smtClean="0"/>
                        <a:t>Animals (except</a:t>
                      </a:r>
                      <a:r>
                        <a:rPr lang="en-US" baseline="0" dirty="0" smtClean="0"/>
                        <a:t> for service animals)</a:t>
                      </a:r>
                      <a:endParaRPr lang="en-US" dirty="0"/>
                    </a:p>
                  </a:txBody>
                  <a:tcPr/>
                </a:tc>
              </a:tr>
              <a:tr h="370840">
                <a:tc>
                  <a:txBody>
                    <a:bodyPr/>
                    <a:lstStyle/>
                    <a:p>
                      <a:r>
                        <a:rPr lang="en-US" dirty="0" smtClean="0"/>
                        <a:t>Information from public officials</a:t>
                      </a:r>
                      <a:endParaRPr lang="en-US" dirty="0"/>
                    </a:p>
                  </a:txBody>
                  <a:tcPr/>
                </a:tc>
                <a:tc>
                  <a:txBody>
                    <a:bodyPr/>
                    <a:lstStyle/>
                    <a:p>
                      <a:r>
                        <a:rPr lang="en-US" dirty="0" smtClean="0"/>
                        <a:t>Comfort</a:t>
                      </a:r>
                      <a:r>
                        <a:rPr lang="en-US" baseline="0" dirty="0" smtClean="0"/>
                        <a:t> items, magazines, cards, etc.</a:t>
                      </a:r>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Identification</a:t>
                      </a:r>
                      <a:endParaRPr lang="en-US" dirty="0"/>
                    </a:p>
                  </a:txBody>
                  <a:tcPr/>
                </a:tc>
                <a:tc>
                  <a:txBody>
                    <a:bodyPr/>
                    <a:lstStyle/>
                    <a:p>
                      <a:endParaRPr lang="en-US" dirty="0"/>
                    </a:p>
                  </a:txBody>
                  <a:tcPr/>
                </a:tc>
              </a:tr>
            </a:tbl>
          </a:graphicData>
        </a:graphic>
      </p:graphicFrame>
      <p:sp>
        <p:nvSpPr>
          <p:cNvPr id="5" name="Content Placeholder 2"/>
          <p:cNvSpPr txBox="1">
            <a:spLocks/>
          </p:cNvSpPr>
          <p:nvPr/>
        </p:nvSpPr>
        <p:spPr bwMode="auto">
          <a:xfrm>
            <a:off x="457200" y="4572001"/>
            <a:ext cx="8229600" cy="145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2400" kern="0" dirty="0" smtClean="0">
                <a:latin typeface="+mj-lt"/>
              </a:rPr>
              <a:t>Shelters will usually not share your personal information with anyone, including the fact that you are safe at the shelter, unless you give them permission.</a:t>
            </a:r>
          </a:p>
          <a:p>
            <a:endParaRPr lang="en-US" sz="2400" kern="0" dirty="0">
              <a:latin typeface="+mj-lt"/>
            </a:endParaRPr>
          </a:p>
        </p:txBody>
      </p:sp>
    </p:spTree>
    <p:extLst>
      <p:ext uri="{BB962C8B-B14F-4D97-AF65-F5344CB8AC3E}">
        <p14:creationId xmlns:p14="http://schemas.microsoft.com/office/powerpoint/2010/main" val="3536071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Bag</a:t>
            </a:r>
            <a:endParaRPr lang="en-US" dirty="0"/>
          </a:p>
        </p:txBody>
      </p:sp>
      <p:pic>
        <p:nvPicPr>
          <p:cNvPr id="1027" name="Picture 3" descr="C:\Users\roberlin\AppData\Local\Microsoft\Windows\Temporary Internet Files\Content.IE5\Q6YKVUU3\410JQ9zW1qL._SX342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66" y="1497331"/>
            <a:ext cx="1803534" cy="204084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roberlin\AppData\Local\Microsoft\Windows\Temporary Internet Files\Content.IE5\Q6YKVUU3\20120913-empty-bo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9945" y="1497331"/>
            <a:ext cx="2623887" cy="218157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roberlin\AppData\Local\Microsoft\Windows\Temporary Internet Files\Content.IE5\J0TB349K\avon_hawaiian-shores-tote-bag[1].jpg"/>
          <p:cNvPicPr>
            <a:picLocks noChangeAspect="1" noChangeArrowheads="1"/>
          </p:cNvPicPr>
          <p:nvPr/>
        </p:nvPicPr>
        <p:blipFill rotWithShape="1">
          <a:blip r:embed="rId5">
            <a:extLst>
              <a:ext uri="{28A0092B-C50C-407E-A947-70E740481C1C}">
                <a14:useLocalDpi xmlns:a14="http://schemas.microsoft.com/office/drawing/2010/main" val="0"/>
              </a:ext>
            </a:extLst>
          </a:blip>
          <a:srcRect t="7025"/>
          <a:stretch/>
        </p:blipFill>
        <p:spPr bwMode="auto">
          <a:xfrm>
            <a:off x="5758287" y="1387235"/>
            <a:ext cx="2475260" cy="242760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C:\Users\roberlin\AppData\Local\Microsoft\Windows\Temporary Internet Files\Content.IE5\0N7SDGIM\commiebag[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3049" y="3742709"/>
            <a:ext cx="2518611" cy="251861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4855" y="4199020"/>
            <a:ext cx="2163064" cy="2163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00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Bag Items</a:t>
            </a:r>
            <a:endParaRPr lang="en-US" dirty="0"/>
          </a:p>
        </p:txBody>
      </p:sp>
      <p:sp>
        <p:nvSpPr>
          <p:cNvPr id="5" name="Rectangle 4"/>
          <p:cNvSpPr/>
          <p:nvPr/>
        </p:nvSpPr>
        <p:spPr>
          <a:xfrm>
            <a:off x="712381" y="1626781"/>
            <a:ext cx="3370521" cy="282826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2380" y="1626781"/>
            <a:ext cx="3370521" cy="489098"/>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Medical Supplies</a:t>
            </a:r>
            <a:endParaRPr lang="en-US" b="1" dirty="0"/>
          </a:p>
        </p:txBody>
      </p:sp>
      <p:sp>
        <p:nvSpPr>
          <p:cNvPr id="7" name="Rectangle 6"/>
          <p:cNvSpPr/>
          <p:nvPr/>
        </p:nvSpPr>
        <p:spPr>
          <a:xfrm>
            <a:off x="4082901" y="1626781"/>
            <a:ext cx="3370521" cy="176500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82900" y="1626781"/>
            <a:ext cx="3370521" cy="489098"/>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Comfort Items</a:t>
            </a:r>
            <a:endParaRPr lang="en-US" b="1" dirty="0"/>
          </a:p>
        </p:txBody>
      </p:sp>
      <p:sp>
        <p:nvSpPr>
          <p:cNvPr id="9" name="TextBox 8"/>
          <p:cNvSpPr txBox="1"/>
          <p:nvPr/>
        </p:nvSpPr>
        <p:spPr>
          <a:xfrm>
            <a:off x="712378" y="2147775"/>
            <a:ext cx="3395331"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Medication list with dosage, pharmacy name, and prescribing doctor</a:t>
            </a:r>
          </a:p>
          <a:p>
            <a:pPr marL="285750" indent="-285750">
              <a:buFont typeface="Arial" panose="020B0604020202020204" pitchFamily="34" charset="0"/>
              <a:buChar char="•"/>
            </a:pPr>
            <a:r>
              <a:rPr lang="en-US" sz="1400" dirty="0" smtClean="0"/>
              <a:t>Doctors’ names and phone numbers</a:t>
            </a:r>
          </a:p>
          <a:p>
            <a:pPr marL="285750" indent="-285750">
              <a:buFont typeface="Arial" panose="020B0604020202020204" pitchFamily="34" charset="0"/>
              <a:buChar char="•"/>
            </a:pPr>
            <a:r>
              <a:rPr lang="en-US" sz="1400" dirty="0" smtClean="0"/>
              <a:t>Medical supplies (catheters, insulin syringes, etc.)</a:t>
            </a:r>
          </a:p>
          <a:p>
            <a:pPr marL="285750" indent="-285750">
              <a:buFont typeface="Arial" panose="020B0604020202020204" pitchFamily="34" charset="0"/>
              <a:buChar char="•"/>
            </a:pPr>
            <a:r>
              <a:rPr lang="en-US" sz="1400" dirty="0" smtClean="0"/>
              <a:t>Extra assistive devices (glasses, hearing aids, canes, etc.)</a:t>
            </a:r>
          </a:p>
          <a:p>
            <a:pPr marL="285750" indent="-285750">
              <a:buFont typeface="Arial" panose="020B0604020202020204" pitchFamily="34" charset="0"/>
              <a:buChar char="•"/>
            </a:pPr>
            <a:r>
              <a:rPr lang="en-US" sz="1400" dirty="0" smtClean="0"/>
              <a:t>Batteries or chargers for assistive devices</a:t>
            </a:r>
            <a:endParaRPr lang="en-US" sz="1400" dirty="0"/>
          </a:p>
        </p:txBody>
      </p:sp>
      <p:sp>
        <p:nvSpPr>
          <p:cNvPr id="10" name="TextBox 9"/>
          <p:cNvSpPr txBox="1"/>
          <p:nvPr/>
        </p:nvSpPr>
        <p:spPr>
          <a:xfrm>
            <a:off x="4107710" y="2140686"/>
            <a:ext cx="3349257"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Books and magazines</a:t>
            </a:r>
          </a:p>
          <a:p>
            <a:pPr marL="285750" indent="-285750">
              <a:buFont typeface="Arial" panose="020B0604020202020204" pitchFamily="34" charset="0"/>
              <a:buChar char="•"/>
            </a:pPr>
            <a:r>
              <a:rPr lang="en-US" sz="1400" dirty="0" smtClean="0"/>
              <a:t>Cards</a:t>
            </a:r>
          </a:p>
          <a:p>
            <a:pPr marL="285750" indent="-285750">
              <a:buFont typeface="Arial" panose="020B0604020202020204" pitchFamily="34" charset="0"/>
              <a:buChar char="•"/>
            </a:pPr>
            <a:r>
              <a:rPr lang="en-US" sz="1400" dirty="0" smtClean="0"/>
              <a:t>Coloring books and crayons</a:t>
            </a:r>
          </a:p>
          <a:p>
            <a:pPr marL="285750" indent="-285750">
              <a:buFont typeface="Arial" panose="020B0604020202020204" pitchFamily="34" charset="0"/>
              <a:buChar char="•"/>
            </a:pPr>
            <a:r>
              <a:rPr lang="en-US" sz="1400" dirty="0" smtClean="0"/>
              <a:t>Toys</a:t>
            </a:r>
          </a:p>
          <a:p>
            <a:pPr marL="285750" indent="-285750">
              <a:buFont typeface="Arial" panose="020B0604020202020204" pitchFamily="34" charset="0"/>
              <a:buChar char="•"/>
            </a:pPr>
            <a:r>
              <a:rPr lang="en-US" sz="1400" dirty="0" smtClean="0"/>
              <a:t>Chargers for phones or tablets</a:t>
            </a:r>
            <a:endParaRPr lang="en-US" sz="1400" dirty="0"/>
          </a:p>
        </p:txBody>
      </p:sp>
      <p:sp>
        <p:nvSpPr>
          <p:cNvPr id="11" name="Rectangle 10"/>
          <p:cNvSpPr/>
          <p:nvPr/>
        </p:nvSpPr>
        <p:spPr>
          <a:xfrm>
            <a:off x="712379" y="4455045"/>
            <a:ext cx="3370521" cy="1765002"/>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2378" y="4455045"/>
            <a:ext cx="3370521" cy="489098"/>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Identification</a:t>
            </a:r>
            <a:endParaRPr lang="en-US" b="1" dirty="0"/>
          </a:p>
        </p:txBody>
      </p:sp>
      <p:sp>
        <p:nvSpPr>
          <p:cNvPr id="13" name="TextBox 12"/>
          <p:cNvSpPr txBox="1"/>
          <p:nvPr/>
        </p:nvSpPr>
        <p:spPr>
          <a:xfrm>
            <a:off x="712382" y="4968950"/>
            <a:ext cx="337051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Drivers license or other photo ID </a:t>
            </a:r>
          </a:p>
          <a:p>
            <a:pPr marL="285750" indent="-285750">
              <a:buFont typeface="Arial" panose="020B0604020202020204" pitchFamily="34" charset="0"/>
              <a:buChar char="•"/>
            </a:pPr>
            <a:r>
              <a:rPr lang="en-US" sz="1400" dirty="0" smtClean="0"/>
              <a:t>Photo IDs or copies of birth certificates for family members</a:t>
            </a:r>
          </a:p>
          <a:p>
            <a:pPr marL="285750" indent="-285750">
              <a:buFont typeface="Arial" panose="020B0604020202020204" pitchFamily="34" charset="0"/>
              <a:buChar char="•"/>
            </a:pPr>
            <a:r>
              <a:rPr lang="en-US" sz="1400" dirty="0" smtClean="0"/>
              <a:t>Photos or microchip ID information for pets</a:t>
            </a:r>
          </a:p>
        </p:txBody>
      </p:sp>
      <p:sp>
        <p:nvSpPr>
          <p:cNvPr id="14" name="Rectangle 13"/>
          <p:cNvSpPr/>
          <p:nvPr/>
        </p:nvSpPr>
        <p:spPr>
          <a:xfrm>
            <a:off x="4086446" y="3476847"/>
            <a:ext cx="3370521" cy="2743200"/>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86445" y="3391786"/>
            <a:ext cx="3370521" cy="489098"/>
          </a:xfrm>
          <a:prstGeom prst="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General</a:t>
            </a:r>
            <a:endParaRPr lang="en-US" b="1" dirty="0"/>
          </a:p>
        </p:txBody>
      </p:sp>
      <p:sp>
        <p:nvSpPr>
          <p:cNvPr id="16" name="TextBox 15"/>
          <p:cNvSpPr txBox="1"/>
          <p:nvPr/>
        </p:nvSpPr>
        <p:spPr>
          <a:xfrm>
            <a:off x="4086446" y="3880884"/>
            <a:ext cx="3370521"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Change of clothing for each family member</a:t>
            </a:r>
          </a:p>
          <a:p>
            <a:pPr marL="285750" indent="-285750">
              <a:buFont typeface="Arial" panose="020B0604020202020204" pitchFamily="34" charset="0"/>
              <a:buChar char="•"/>
            </a:pPr>
            <a:r>
              <a:rPr lang="en-US" sz="1400" dirty="0" smtClean="0"/>
              <a:t>Flashlight and extra batteries</a:t>
            </a:r>
          </a:p>
          <a:p>
            <a:pPr marL="285750" indent="-285750">
              <a:buFont typeface="Arial" panose="020B0604020202020204" pitchFamily="34" charset="0"/>
              <a:buChar char="•"/>
            </a:pPr>
            <a:r>
              <a:rPr lang="en-US" sz="1400" dirty="0" smtClean="0"/>
              <a:t>Emergency information (including insurance policies)</a:t>
            </a:r>
          </a:p>
          <a:p>
            <a:pPr marL="285750" indent="-285750">
              <a:buFont typeface="Arial" panose="020B0604020202020204" pitchFamily="34" charset="0"/>
              <a:buChar char="•"/>
            </a:pPr>
            <a:r>
              <a:rPr lang="en-US" sz="1400" dirty="0" smtClean="0"/>
              <a:t>Toothbrushes and toothpaste</a:t>
            </a:r>
          </a:p>
          <a:p>
            <a:pPr marL="285750" indent="-285750">
              <a:buFont typeface="Arial" panose="020B0604020202020204" pitchFamily="34" charset="0"/>
              <a:buChar char="•"/>
            </a:pPr>
            <a:r>
              <a:rPr lang="en-US" sz="1400" dirty="0" smtClean="0"/>
              <a:t>Non-perishable snacks</a:t>
            </a:r>
          </a:p>
          <a:p>
            <a:pPr marL="285750" indent="-285750">
              <a:buFont typeface="Arial" panose="020B0604020202020204" pitchFamily="34" charset="0"/>
              <a:buChar char="•"/>
            </a:pPr>
            <a:r>
              <a:rPr lang="en-US" sz="1400" dirty="0" smtClean="0"/>
              <a:t>Lightweight blankets</a:t>
            </a:r>
          </a:p>
          <a:p>
            <a:pPr marL="285750" indent="-285750">
              <a:buFont typeface="Arial" panose="020B0604020202020204" pitchFamily="34" charset="0"/>
              <a:buChar char="•"/>
            </a:pPr>
            <a:r>
              <a:rPr lang="en-US" sz="1400" dirty="0" smtClean="0"/>
              <a:t>Battery powered radio</a:t>
            </a:r>
          </a:p>
          <a:p>
            <a:pPr marL="285750" indent="-285750">
              <a:buFont typeface="Arial" panose="020B0604020202020204" pitchFamily="34" charset="0"/>
              <a:buChar char="•"/>
            </a:pPr>
            <a:r>
              <a:rPr lang="en-US" sz="1400" dirty="0" smtClean="0"/>
              <a:t>Bottled water</a:t>
            </a:r>
          </a:p>
        </p:txBody>
      </p:sp>
    </p:spTree>
    <p:extLst>
      <p:ext uri="{BB962C8B-B14F-4D97-AF65-F5344CB8AC3E}">
        <p14:creationId xmlns:p14="http://schemas.microsoft.com/office/powerpoint/2010/main" val="137068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eatherblog.kshb.com/wp-content/uploads/2012/05/DuPont-StormRoom-with-Kevlar-Tornado-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88" y="1438481"/>
            <a:ext cx="4408293" cy="3303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7" y="1465992"/>
            <a:ext cx="4176713"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Bag Items</a:t>
            </a:r>
            <a:endParaRPr lang="en-US" dirty="0"/>
          </a:p>
        </p:txBody>
      </p:sp>
      <p:sp>
        <p:nvSpPr>
          <p:cNvPr id="3" name="Content Placeholder 2"/>
          <p:cNvSpPr>
            <a:spLocks noGrp="1"/>
          </p:cNvSpPr>
          <p:nvPr>
            <p:ph idx="1"/>
          </p:nvPr>
        </p:nvSpPr>
        <p:spPr/>
        <p:txBody>
          <a:bodyPr/>
          <a:lstStyle/>
          <a:p>
            <a:r>
              <a:rPr lang="en-US" dirty="0" smtClean="0"/>
              <a:t>Don’t forget to include specialty items for specific family members</a:t>
            </a:r>
          </a:p>
          <a:p>
            <a:endParaRPr lang="en-US" dirty="0"/>
          </a:p>
        </p:txBody>
      </p:sp>
    </p:spTree>
    <p:extLst>
      <p:ext uri="{BB962C8B-B14F-4D97-AF65-F5344CB8AC3E}">
        <p14:creationId xmlns:p14="http://schemas.microsoft.com/office/powerpoint/2010/main" val="2945875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 y="1516911"/>
            <a:ext cx="2891879" cy="4350614"/>
          </a:xfrm>
          <a:prstGeom prst="rect">
            <a:avLst/>
          </a:prstGeom>
          <a:ln>
            <a:noFill/>
          </a:ln>
          <a:effectLst>
            <a:outerShdw blurRad="292100" dist="139700" dir="2700000" algn="tl" rotWithShape="0">
              <a:srgbClr val="333333">
                <a:alpha val="65000"/>
              </a:srgbClr>
            </a:outerShdw>
          </a:effec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810" y="1290330"/>
            <a:ext cx="44815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54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Month…</a:t>
            </a:r>
            <a:endParaRPr lang="en-US" dirty="0"/>
          </a:p>
        </p:txBody>
      </p:sp>
      <p:sp>
        <p:nvSpPr>
          <p:cNvPr id="6" name="Content Placeholder 4"/>
          <p:cNvSpPr txBox="1">
            <a:spLocks/>
          </p:cNvSpPr>
          <p:nvPr/>
        </p:nvSpPr>
        <p:spPr bwMode="auto">
          <a:xfrm>
            <a:off x="609600" y="2551810"/>
            <a:ext cx="8229600" cy="375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kern="0" dirty="0" smtClean="0">
                <a:latin typeface="+mj-lt"/>
              </a:rPr>
              <a:t>In a disaster you may not be able to get to the store. You may not have a stove or microwave for cooking. </a:t>
            </a:r>
          </a:p>
          <a:p>
            <a:r>
              <a:rPr lang="en-US" sz="2800" kern="0" dirty="0" smtClean="0">
                <a:latin typeface="+mj-lt"/>
              </a:rPr>
              <a:t>Having an emergency food supply ready doesn’t have to be hard or expensive. </a:t>
            </a:r>
          </a:p>
          <a:p>
            <a:r>
              <a:rPr lang="en-US" sz="2800" kern="0" dirty="0" smtClean="0">
                <a:latin typeface="+mj-lt"/>
              </a:rPr>
              <a:t>Find out how to make sure your family (including your pets) will have what they need when disaster strikes.</a:t>
            </a:r>
          </a:p>
        </p:txBody>
      </p:sp>
      <p:grpSp>
        <p:nvGrpSpPr>
          <p:cNvPr id="9" name="Group 8"/>
          <p:cNvGrpSpPr/>
          <p:nvPr/>
        </p:nvGrpSpPr>
        <p:grpSpPr>
          <a:xfrm>
            <a:off x="609600" y="1523994"/>
            <a:ext cx="1008062" cy="915988"/>
            <a:chOff x="711200" y="2411556"/>
            <a:chExt cx="1008062" cy="915988"/>
          </a:xfrm>
          <a:solidFill>
            <a:schemeClr val="bg1"/>
          </a:solidFill>
        </p:grpSpPr>
        <p:sp>
          <p:nvSpPr>
            <p:cNvPr id="10" name="Oval 348"/>
            <p:cNvSpPr>
              <a:spLocks noChangeAspect="1" noChangeArrowheads="1"/>
            </p:cNvSpPr>
            <p:nvPr/>
          </p:nvSpPr>
          <p:spPr bwMode="auto">
            <a:xfrm>
              <a:off x="773112" y="2411556"/>
              <a:ext cx="923925" cy="914400"/>
            </a:xfrm>
            <a:prstGeom prst="ellipse">
              <a:avLst/>
            </a:prstGeom>
            <a:grpFill/>
            <a:ln w="9525">
              <a:noFill/>
              <a:round/>
              <a:headEnd/>
              <a:tailEnd/>
            </a:ln>
            <a:effectLst/>
          </p:spPr>
          <p:txBody>
            <a:bodyPr wrap="none" anchor="ctr"/>
            <a:lstStyle/>
            <a:p>
              <a:endParaRPr lang="en-US"/>
            </a:p>
          </p:txBody>
        </p:sp>
        <p:pic>
          <p:nvPicPr>
            <p:cNvPr id="11" name="Picture 36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200" y="2429019"/>
              <a:ext cx="1008062" cy="89852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7" y="1347781"/>
            <a:ext cx="414496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62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dirty="0" smtClean="0"/>
              <a:t>For more information</a:t>
            </a:r>
          </a:p>
        </p:txBody>
      </p:sp>
      <p:sp>
        <p:nvSpPr>
          <p:cNvPr id="22531" name="Content Placeholder 4"/>
          <p:cNvSpPr>
            <a:spLocks noGrp="1"/>
          </p:cNvSpPr>
          <p:nvPr>
            <p:ph idx="1"/>
          </p:nvPr>
        </p:nvSpPr>
        <p:spPr>
          <a:xfrm>
            <a:off x="457200" y="1447800"/>
            <a:ext cx="8229600" cy="4134293"/>
          </a:xfrm>
        </p:spPr>
        <p:txBody>
          <a:bodyPr/>
          <a:lstStyle/>
          <a:p>
            <a:pPr marL="0" indent="0">
              <a:buNone/>
            </a:pPr>
            <a:r>
              <a:rPr lang="en-US" altLang="en-US" dirty="0" smtClean="0"/>
              <a:t>Presenter’s name</a:t>
            </a:r>
          </a:p>
          <a:p>
            <a:pPr marL="0" indent="0">
              <a:buNone/>
            </a:pPr>
            <a:r>
              <a:rPr lang="en-US" altLang="en-US" dirty="0" smtClean="0"/>
              <a:t>Contact Information</a:t>
            </a:r>
          </a:p>
          <a:p>
            <a:pPr marL="0" indent="0">
              <a:buNone/>
            </a:pPr>
            <a:r>
              <a:rPr lang="en-US" altLang="en-US" dirty="0" smtClean="0"/>
              <a:t>Contact Information</a:t>
            </a:r>
          </a:p>
          <a:p>
            <a:pPr marL="0" indent="0">
              <a:buNone/>
            </a:pPr>
            <a:endParaRPr lang="en-US" altLang="en-US" sz="2400" dirty="0"/>
          </a:p>
          <a:p>
            <a:pPr marL="0" indent="0">
              <a:buNone/>
            </a:pPr>
            <a:r>
              <a:rPr lang="en-US" altLang="en-US" dirty="0" smtClean="0"/>
              <a:t>Do 1 Thing</a:t>
            </a:r>
          </a:p>
          <a:p>
            <a:pPr marL="0" indent="0">
              <a:buNone/>
            </a:pPr>
            <a:r>
              <a:rPr lang="en-US" altLang="en-US" dirty="0" smtClean="0"/>
              <a:t>http://www.do1thing.com</a:t>
            </a:r>
          </a:p>
          <a:p>
            <a:pPr marL="0" indent="0">
              <a:buNone/>
            </a:pPr>
            <a:r>
              <a:rPr lang="en-US" altLang="en-US" dirty="0" smtClean="0"/>
              <a:t>Email: contact@do1thing.com</a:t>
            </a:r>
          </a:p>
          <a:p>
            <a:pPr marL="0" indent="0">
              <a:buNone/>
            </a:pPr>
            <a:endParaRPr lang="en-US" altLang="en-US" dirty="0"/>
          </a:p>
          <a:p>
            <a:pPr marL="0" indent="0">
              <a:buNone/>
            </a:pPr>
            <a:endParaRPr lang="en-US" altLang="en-US" dirty="0" smtClean="0"/>
          </a:p>
        </p:txBody>
      </p:sp>
      <p:grpSp>
        <p:nvGrpSpPr>
          <p:cNvPr id="7" name="Group 6"/>
          <p:cNvGrpSpPr/>
          <p:nvPr/>
        </p:nvGrpSpPr>
        <p:grpSpPr>
          <a:xfrm>
            <a:off x="547155" y="5611906"/>
            <a:ext cx="3973168" cy="730705"/>
            <a:chOff x="547155" y="5611906"/>
            <a:chExt cx="3973168" cy="730705"/>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412" y="5611906"/>
              <a:ext cx="1176559" cy="73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2.gstatic.com/images?q=tbn:ANd9GcS8J2_G7-Ip2melBBrRU9wKvBvpGosnLkyg2ePGRV5KFCNNpbatZQ"/>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8579" y="5751664"/>
              <a:ext cx="537879" cy="4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Q4FqTijeXpKSd90b2e2MpuiJsZbuYJNXzWZ_Xx3rGrbITygHN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55" y="5738189"/>
              <a:ext cx="476935" cy="478152"/>
            </a:xfrm>
            <a:prstGeom prst="roundRect">
              <a:avLst/>
            </a:prstGeom>
            <a:noFill/>
            <a:extLst>
              <a:ext uri="{909E8E84-426E-40DD-AFC4-6F175D3DCCD1}">
                <a14:hiddenFill xmlns:a14="http://schemas.microsoft.com/office/drawing/2010/main">
                  <a:solidFill>
                    <a:srgbClr val="FFFFFF"/>
                  </a:solidFill>
                </a14:hiddenFill>
              </a:ext>
            </a:extLst>
          </p:spPr>
        </p:pic>
        <p:pic>
          <p:nvPicPr>
            <p:cNvPr id="624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831" y="5716884"/>
              <a:ext cx="499457" cy="49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705" y="5766117"/>
              <a:ext cx="422296" cy="42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1698" y="5739521"/>
              <a:ext cx="608625"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373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8" y="237222"/>
            <a:ext cx="8974137"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923128" y="1760563"/>
            <a:ext cx="2852382" cy="104696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68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altLang="en-US" dirty="0" smtClean="0"/>
              <a:t>Why shelter?</a:t>
            </a:r>
          </a:p>
        </p:txBody>
      </p:sp>
      <p:sp>
        <p:nvSpPr>
          <p:cNvPr id="6147" name="Content Placeholder 4"/>
          <p:cNvSpPr>
            <a:spLocks noGrp="1"/>
          </p:cNvSpPr>
          <p:nvPr>
            <p:ph idx="1"/>
          </p:nvPr>
        </p:nvSpPr>
        <p:spPr/>
        <p:txBody>
          <a:bodyPr/>
          <a:lstStyle/>
          <a:p>
            <a:r>
              <a:rPr lang="en-US" sz="3000" dirty="0" smtClean="0"/>
              <a:t>In a disaster you may be asked to either evacuate or shelter in place. </a:t>
            </a:r>
          </a:p>
          <a:p>
            <a:r>
              <a:rPr lang="en-US" sz="3000" dirty="0" smtClean="0"/>
              <a:t>In the excitement of an emergency it can be difficult to focus on what you are doing. </a:t>
            </a:r>
          </a:p>
          <a:p>
            <a:r>
              <a:rPr lang="en-US" altLang="en-US" sz="3000" dirty="0" smtClean="0"/>
              <a:t>Know what to do to keep your family safe. </a:t>
            </a:r>
          </a:p>
          <a:p>
            <a:r>
              <a:rPr lang="en-US" altLang="en-US" sz="3000" dirty="0" smtClean="0"/>
              <a:t>Practice tornado and fire safety plans.</a:t>
            </a:r>
          </a:p>
          <a:p>
            <a:r>
              <a:rPr lang="en-US" altLang="en-US" sz="3000" dirty="0" smtClean="0"/>
              <a:t>If your family has practiced they will be more comfortable doing it when the emergency actually happens.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 y="274638"/>
            <a:ext cx="8936038" cy="868362"/>
          </a:xfrm>
        </p:spPr>
        <p:txBody>
          <a:bodyPr/>
          <a:lstStyle/>
          <a:p>
            <a:r>
              <a:rPr lang="en-US" altLang="en-US" sz="3800" smtClean="0"/>
              <a:t>Choose one thing to do this month</a:t>
            </a:r>
          </a:p>
        </p:txBody>
      </p:sp>
      <p:sp>
        <p:nvSpPr>
          <p:cNvPr id="9219" name="Content Placeholder 2"/>
          <p:cNvSpPr>
            <a:spLocks noGrp="1"/>
          </p:cNvSpPr>
          <p:nvPr>
            <p:ph idx="1"/>
          </p:nvPr>
        </p:nvSpPr>
        <p:spPr/>
        <p:txBody>
          <a:bodyPr/>
          <a:lstStyle/>
          <a:p>
            <a:pPr marL="514350" indent="-514350">
              <a:buFontTx/>
              <a:buAutoNum type="arabicPeriod"/>
            </a:pPr>
            <a:r>
              <a:rPr lang="en-US" altLang="en-US" dirty="0" smtClean="0"/>
              <a:t>Identify the best storm shelter in your home and practice getting to the shelter with your family.</a:t>
            </a:r>
          </a:p>
          <a:p>
            <a:pPr marL="514350" indent="-514350">
              <a:buFontTx/>
              <a:buAutoNum type="arabicPeriod"/>
            </a:pPr>
            <a:r>
              <a:rPr lang="en-US" altLang="en-US" dirty="0" smtClean="0"/>
              <a:t>Learn how to safely shelter in place.</a:t>
            </a:r>
          </a:p>
          <a:p>
            <a:pPr marL="514350" indent="-514350">
              <a:buFontTx/>
              <a:buAutoNum type="arabicPeriod"/>
            </a:pPr>
            <a:r>
              <a:rPr lang="en-US" altLang="en-US" dirty="0" smtClean="0"/>
              <a:t>Make a Go Bag for emergency sheltering.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046"/>
          <a:stretch/>
        </p:blipFill>
        <p:spPr bwMode="auto">
          <a:xfrm>
            <a:off x="370365" y="2954855"/>
            <a:ext cx="3351029"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678" y="1825625"/>
            <a:ext cx="7731125" cy="396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Storm Shelter</a:t>
            </a:r>
          </a:p>
        </p:txBody>
      </p:sp>
      <p:pic>
        <p:nvPicPr>
          <p:cNvPr id="5122" name="Picture 2" descr="http://www.crh.noaa.gov/images/lmk/tornado_risk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933" y="1615860"/>
            <a:ext cx="6383448" cy="4589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 Shelter Guidelines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583494"/>
              </p:ext>
            </p:extLst>
          </p:nvPr>
        </p:nvGraphicFramePr>
        <p:xfrm>
          <a:off x="457200" y="1394638"/>
          <a:ext cx="8229600" cy="5054600"/>
        </p:xfrm>
        <a:graphic>
          <a:graphicData uri="http://schemas.openxmlformats.org/drawingml/2006/table">
            <a:tbl>
              <a:tblPr firstRow="1" bandRow="1">
                <a:tableStyleId>{5C22544A-7EE6-4342-B048-85BDC9FD1C3A}</a:tableStyleId>
              </a:tblPr>
              <a:tblGrid>
                <a:gridCol w="5582093"/>
                <a:gridCol w="1382233"/>
                <a:gridCol w="1265274"/>
              </a:tblGrid>
              <a:tr h="370840">
                <a:tc>
                  <a:txBody>
                    <a:bodyPr/>
                    <a:lstStyle/>
                    <a:p>
                      <a:endParaRPr lang="en-US" dirty="0"/>
                    </a:p>
                  </a:txBody>
                  <a:tcPr/>
                </a:tc>
                <a:tc>
                  <a:txBody>
                    <a:bodyPr/>
                    <a:lstStyle/>
                    <a:p>
                      <a:pPr algn="ctr"/>
                      <a:r>
                        <a:rPr lang="en-US" dirty="0" smtClean="0"/>
                        <a:t>Tornado</a:t>
                      </a:r>
                      <a:endParaRPr lang="en-US" dirty="0"/>
                    </a:p>
                  </a:txBody>
                  <a:tcPr/>
                </a:tc>
                <a:tc>
                  <a:txBody>
                    <a:bodyPr/>
                    <a:lstStyle/>
                    <a:p>
                      <a:pPr algn="ctr"/>
                      <a:r>
                        <a:rPr lang="en-US" dirty="0" smtClean="0"/>
                        <a:t>Hurricane</a:t>
                      </a:r>
                      <a:endParaRPr lang="en-US" dirty="0"/>
                    </a:p>
                  </a:txBody>
                  <a:tcPr/>
                </a:tc>
              </a:tr>
              <a:tr h="370840">
                <a:tc>
                  <a:txBody>
                    <a:bodyPr/>
                    <a:lstStyle/>
                    <a:p>
                      <a:r>
                        <a:rPr lang="en-US" dirty="0" smtClean="0"/>
                        <a:t>Put as many walls</a:t>
                      </a:r>
                      <a:r>
                        <a:rPr lang="en-US" baseline="0" dirty="0" smtClean="0"/>
                        <a:t> between yourself and the outside as you can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Go</a:t>
                      </a:r>
                      <a:r>
                        <a:rPr lang="en-US" baseline="0" dirty="0" smtClean="0"/>
                        <a:t> to the lowest </a:t>
                      </a:r>
                      <a:r>
                        <a:rPr lang="en-US" b="1" baseline="0" dirty="0" smtClean="0"/>
                        <a:t>safe</a:t>
                      </a:r>
                      <a:r>
                        <a:rPr lang="en-US" baseline="0" dirty="0" smtClean="0"/>
                        <a:t> level (winds are stronger at higher levels)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Close all interior doors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Shelter</a:t>
                      </a:r>
                      <a:r>
                        <a:rPr lang="en-US" baseline="0" dirty="0" smtClean="0"/>
                        <a:t> under a table or other sturdy object</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Stay away from glass (even</a:t>
                      </a:r>
                      <a:r>
                        <a:rPr lang="en-US" baseline="0" dirty="0" smtClean="0"/>
                        <a:t> interior windows or glass fronted cabinets)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Don’t</a:t>
                      </a:r>
                      <a:r>
                        <a:rPr lang="en-US" baseline="0" dirty="0" smtClean="0"/>
                        <a:t> use elevators</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Get underground</a:t>
                      </a:r>
                      <a:r>
                        <a:rPr lang="en-US" baseline="0" dirty="0" smtClean="0"/>
                        <a:t> if possible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dirty="0" smtClean="0"/>
                        <a:t>Leave mobile homes or portable</a:t>
                      </a:r>
                      <a:r>
                        <a:rPr lang="en-US" baseline="0" dirty="0" smtClean="0"/>
                        <a:t> buildings to go to a safer location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Close blinds</a:t>
                      </a:r>
                      <a:r>
                        <a:rPr lang="en-US" baseline="0" dirty="0" smtClean="0"/>
                        <a:t> and curtains, cover windows with shutters if possible</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bl>
          </a:graphicData>
        </a:graphic>
      </p:graphicFrame>
    </p:spTree>
    <p:extLst>
      <p:ext uri="{BB962C8B-B14F-4D97-AF65-F5344CB8AC3E}">
        <p14:creationId xmlns:p14="http://schemas.microsoft.com/office/powerpoint/2010/main" val="389166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Tornado vs. Hurricane</a:t>
            </a:r>
          </a:p>
        </p:txBody>
      </p:sp>
      <p:sp>
        <p:nvSpPr>
          <p:cNvPr id="12291" name="Content Placeholder 2"/>
          <p:cNvSpPr>
            <a:spLocks noGrp="1"/>
          </p:cNvSpPr>
          <p:nvPr>
            <p:ph idx="1"/>
          </p:nvPr>
        </p:nvSpPr>
        <p:spPr/>
        <p:txBody>
          <a:bodyPr/>
          <a:lstStyle/>
          <a:p>
            <a:r>
              <a:rPr lang="en-US" altLang="en-US" dirty="0" smtClean="0"/>
              <a:t>Tornadoes happen with much less warning than hurricanes. Don’t take the time to close (or open) windows or doors once a tornado warning is issued. Take shelter immediately. </a:t>
            </a:r>
          </a:p>
          <a:p>
            <a:r>
              <a:rPr lang="en-US" altLang="en-US" dirty="0" smtClean="0"/>
              <a:t>Although both storms typically come with rain, hurricane rains are much heavier. Underground areas are prone to flooding, which can be as dangerous as the wind. </a:t>
            </a:r>
          </a:p>
        </p:txBody>
      </p:sp>
    </p:spTree>
    <p:extLst>
      <p:ext uri="{BB962C8B-B14F-4D97-AF65-F5344CB8AC3E}">
        <p14:creationId xmlns:p14="http://schemas.microsoft.com/office/powerpoint/2010/main" val="3352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presentation slid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19258</TotalTime>
  <Words>1018</Words>
  <Application>Microsoft Office PowerPoint</Application>
  <PresentationFormat>On-screen Show (4:3)</PresentationFormat>
  <Paragraphs>147</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Sample presentation slides</vt:lpstr>
      <vt:lpstr>PowerPoint Presentation</vt:lpstr>
      <vt:lpstr>PowerPoint Presentation</vt:lpstr>
      <vt:lpstr>PowerPoint Presentation</vt:lpstr>
      <vt:lpstr>Why shelter?</vt:lpstr>
      <vt:lpstr>Choose one thing to do this month</vt:lpstr>
      <vt:lpstr>PowerPoint Presentation</vt:lpstr>
      <vt:lpstr>Storm Shelter</vt:lpstr>
      <vt:lpstr>Storm Shelter Guidelines</vt:lpstr>
      <vt:lpstr>Tornado vs. Hurricane</vt:lpstr>
      <vt:lpstr>Emergency Evacuation Shelter</vt:lpstr>
      <vt:lpstr>PowerPoint Presentation</vt:lpstr>
      <vt:lpstr>Shelter in Place</vt:lpstr>
      <vt:lpstr>Important!</vt:lpstr>
      <vt:lpstr>Practice makes perfect</vt:lpstr>
      <vt:lpstr>PowerPoint Presentation</vt:lpstr>
      <vt:lpstr>Make a Go Bag</vt:lpstr>
      <vt:lpstr>Emergency Evacuation Shelters</vt:lpstr>
      <vt:lpstr>Go Bag</vt:lpstr>
      <vt:lpstr>Go Bag Items</vt:lpstr>
      <vt:lpstr>Go Bag Items</vt:lpstr>
      <vt:lpstr>PowerPoint Presentation</vt:lpstr>
      <vt:lpstr>Next Month…</vt:lpstr>
      <vt:lpstr>For more information</vt:lpstr>
    </vt:vector>
  </TitlesOfParts>
  <Company>City of Lansing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Ronda Oberlin</dc:creator>
  <cp:lastModifiedBy>Oberlin, Ronda</cp:lastModifiedBy>
  <cp:revision>109</cp:revision>
  <dcterms:created xsi:type="dcterms:W3CDTF">2008-09-24T16:20:42Z</dcterms:created>
  <dcterms:modified xsi:type="dcterms:W3CDTF">2016-04-29T14:37:06Z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