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8" r:id="rId2"/>
    <p:sldId id="297" r:id="rId3"/>
    <p:sldId id="322" r:id="rId4"/>
    <p:sldId id="298" r:id="rId5"/>
    <p:sldId id="299" r:id="rId6"/>
    <p:sldId id="311" r:id="rId7"/>
    <p:sldId id="345" r:id="rId8"/>
    <p:sldId id="356" r:id="rId9"/>
    <p:sldId id="355" r:id="rId10"/>
    <p:sldId id="357" r:id="rId11"/>
    <p:sldId id="300" r:id="rId12"/>
    <p:sldId id="348" r:id="rId13"/>
    <p:sldId id="301" r:id="rId14"/>
    <p:sldId id="352" r:id="rId15"/>
    <p:sldId id="320" r:id="rId16"/>
    <p:sldId id="337" r:id="rId17"/>
    <p:sldId id="321" r:id="rId1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CB7CB"/>
    <a:srgbClr val="7AC143"/>
    <a:srgbClr val="F2BF09"/>
    <a:srgbClr val="000000"/>
    <a:srgbClr val="D1D3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5620"/>
    <p:restoredTop sz="94420" autoAdjust="0"/>
  </p:normalViewPr>
  <p:slideViewPr>
    <p:cSldViewPr snapToGrid="0">
      <p:cViewPr varScale="1">
        <p:scale>
          <a:sx n="70" d="100"/>
          <a:sy n="70" d="100"/>
        </p:scale>
        <p:origin x="-91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186"/>
    </p:cViewPr>
  </p:sorterViewPr>
  <p:notesViewPr>
    <p:cSldViewPr snapToGrid="0">
      <p:cViewPr>
        <p:scale>
          <a:sx n="100" d="100"/>
          <a:sy n="100" d="100"/>
        </p:scale>
        <p:origin x="-552" y="27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EAD39EC6-90A1-44CA-B578-BC3827D23652}" type="datetimeFigureOut">
              <a:rPr lang="en-US"/>
              <a:pPr>
                <a:defRPr/>
              </a:pPr>
              <a:t>4/29/2016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8AB5436C-7A46-4D05-83D5-9078E50552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89267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491FBA4-148A-4931-A11D-D6BA3CD6B849}" type="slidenum">
              <a:rPr lang="en-US" altLang="en-US" smtClean="0"/>
              <a:pPr eaLnBrk="1" hangingPunct="1"/>
              <a:t>1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6C7EB1A-F751-44D2-B7D8-83BDAB4CBCB4}" type="slidenum">
              <a:rPr lang="en-US" altLang="en-US" smtClean="0"/>
              <a:pPr eaLnBrk="1" hangingPunct="1"/>
              <a:t>2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C105921-0835-42E2-87DA-9720334EEF53}" type="slidenum">
              <a:rPr lang="en-US" altLang="en-US" smtClean="0"/>
              <a:pPr eaLnBrk="1" hangingPunct="1"/>
              <a:t>4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D21CD42-2720-4BA8-805F-7E889A2F04F7}" type="slidenum">
              <a:rPr lang="en-US" altLang="en-US" smtClean="0"/>
              <a:pPr eaLnBrk="1" hangingPunct="1"/>
              <a:t>5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534146F-C324-4FE6-A061-58023899B7DA}" type="slidenum">
              <a:rPr lang="en-US" altLang="en-US" smtClean="0"/>
              <a:pPr eaLnBrk="1" hangingPunct="1"/>
              <a:t>6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Select the slides that apply to the area in which you are presenting. </a:t>
            </a:r>
          </a:p>
          <a:p>
            <a:endParaRPr lang="en-US" altLang="en-US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E4D473F-6A8C-46CF-A2F4-AD198FD79631}" type="slidenum">
              <a:rPr lang="en-US" altLang="en-US" smtClean="0"/>
              <a:pPr eaLnBrk="1" hangingPunct="1"/>
              <a:t>11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58478D3-4CB8-4CA2-8D51-D925CC837053}" type="slidenum">
              <a:rPr lang="en-US" altLang="en-US" smtClean="0"/>
              <a:pPr eaLnBrk="1" hangingPunct="1"/>
              <a:t>13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58478D3-4CB8-4CA2-8D51-D925CC837053}" type="slidenum">
              <a:rPr lang="en-US" altLang="en-US" smtClean="0"/>
              <a:pPr eaLnBrk="1" hangingPunct="1"/>
              <a:t>15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C6418EE-AAA2-4378-B76F-1CF713A5DB3F}" type="slidenum">
              <a:rPr lang="en-US" altLang="en-US" smtClean="0"/>
              <a:pPr eaLnBrk="1" hangingPunct="1"/>
              <a:t>17</a:t>
            </a:fld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6"/>
          <p:cNvGrpSpPr>
            <a:grpSpLocks/>
          </p:cNvGrpSpPr>
          <p:nvPr/>
        </p:nvGrpSpPr>
        <p:grpSpPr bwMode="auto">
          <a:xfrm>
            <a:off x="34925" y="4955822"/>
            <a:ext cx="9074150" cy="1857728"/>
            <a:chOff x="0" y="2640"/>
            <a:chExt cx="5760" cy="1680"/>
          </a:xfrm>
          <a:solidFill>
            <a:schemeClr val="tx2"/>
          </a:solidFill>
        </p:grpSpPr>
        <p:sp>
          <p:nvSpPr>
            <p:cNvPr id="5" name="Rectangle 17"/>
            <p:cNvSpPr>
              <a:spLocks noChangeArrowheads="1"/>
            </p:cNvSpPr>
            <p:nvPr/>
          </p:nvSpPr>
          <p:spPr bwMode="gray">
            <a:xfrm>
              <a:off x="0" y="2640"/>
              <a:ext cx="5760" cy="168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6" name="Rectangle 18"/>
            <p:cNvSpPr>
              <a:spLocks noChangeArrowheads="1"/>
            </p:cNvSpPr>
            <p:nvPr/>
          </p:nvSpPr>
          <p:spPr bwMode="gray">
            <a:xfrm>
              <a:off x="0" y="2640"/>
              <a:ext cx="5760" cy="9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sp>
        <p:nvSpPr>
          <p:cNvPr id="7" name="Rectangle 19"/>
          <p:cNvSpPr>
            <a:spLocks noChangeArrowheads="1"/>
          </p:cNvSpPr>
          <p:nvPr/>
        </p:nvSpPr>
        <p:spPr bwMode="gray">
          <a:xfrm>
            <a:off x="34925" y="44450"/>
            <a:ext cx="9074150" cy="3460750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endParaRPr lang="en-US" altLang="en-US" smtClean="0"/>
          </a:p>
        </p:txBody>
      </p:sp>
      <p:grpSp>
        <p:nvGrpSpPr>
          <p:cNvPr id="8" name="Group 20"/>
          <p:cNvGrpSpPr>
            <a:grpSpLocks/>
          </p:cNvGrpSpPr>
          <p:nvPr/>
        </p:nvGrpSpPr>
        <p:grpSpPr bwMode="auto">
          <a:xfrm>
            <a:off x="-4763" y="0"/>
            <a:ext cx="9148763" cy="6856413"/>
            <a:chOff x="-3" y="0"/>
            <a:chExt cx="5763" cy="4319"/>
          </a:xfrm>
        </p:grpSpPr>
        <p:sp>
          <p:nvSpPr>
            <p:cNvPr id="9" name="AutoShape 21"/>
            <p:cNvSpPr>
              <a:spLocks noChangeArrowheads="1"/>
            </p:cNvSpPr>
            <p:nvPr userDrawn="1"/>
          </p:nvSpPr>
          <p:spPr bwMode="gray">
            <a:xfrm>
              <a:off x="24" y="24"/>
              <a:ext cx="5712" cy="4272"/>
            </a:xfrm>
            <a:prstGeom prst="roundRect">
              <a:avLst>
                <a:gd name="adj" fmla="val 6227"/>
              </a:avLst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10" name="Freeform 22"/>
            <p:cNvSpPr>
              <a:spLocks/>
            </p:cNvSpPr>
            <p:nvPr userDrawn="1"/>
          </p:nvSpPr>
          <p:spPr bwMode="gray">
            <a:xfrm>
              <a:off x="0" y="0"/>
              <a:ext cx="288" cy="288"/>
            </a:xfrm>
            <a:custGeom>
              <a:avLst/>
              <a:gdLst>
                <a:gd name="T0" fmla="*/ 0 w 336"/>
                <a:gd name="T1" fmla="*/ 6 h 384"/>
                <a:gd name="T2" fmla="*/ 0 w 336"/>
                <a:gd name="T3" fmla="*/ 52 h 384"/>
                <a:gd name="T4" fmla="*/ 33 w 336"/>
                <a:gd name="T5" fmla="*/ 26 h 384"/>
                <a:gd name="T6" fmla="*/ 65 w 336"/>
                <a:gd name="T7" fmla="*/ 6 h 384"/>
                <a:gd name="T8" fmla="*/ 115 w 336"/>
                <a:gd name="T9" fmla="*/ 0 h 384"/>
                <a:gd name="T10" fmla="*/ 0 w 336"/>
                <a:gd name="T11" fmla="*/ 0 h 38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36" h="384">
                  <a:moveTo>
                    <a:pt x="0" y="48"/>
                  </a:moveTo>
                  <a:lnTo>
                    <a:pt x="0" y="384"/>
                  </a:lnTo>
                  <a:lnTo>
                    <a:pt x="96" y="192"/>
                  </a:lnTo>
                  <a:lnTo>
                    <a:pt x="192" y="48"/>
                  </a:lnTo>
                  <a:lnTo>
                    <a:pt x="336" y="0"/>
                  </a:lnTo>
                  <a:lnTo>
                    <a:pt x="0" y="0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23"/>
            <p:cNvSpPr>
              <a:spLocks/>
            </p:cNvSpPr>
            <p:nvPr userDrawn="1"/>
          </p:nvSpPr>
          <p:spPr bwMode="gray">
            <a:xfrm rot="-5408600">
              <a:off x="-50" y="4030"/>
              <a:ext cx="336" cy="242"/>
            </a:xfrm>
            <a:custGeom>
              <a:avLst/>
              <a:gdLst>
                <a:gd name="T0" fmla="*/ 0 w 336"/>
                <a:gd name="T1" fmla="*/ 2 h 384"/>
                <a:gd name="T2" fmla="*/ 0 w 336"/>
                <a:gd name="T3" fmla="*/ 15 h 384"/>
                <a:gd name="T4" fmla="*/ 96 w 336"/>
                <a:gd name="T5" fmla="*/ 8 h 384"/>
                <a:gd name="T6" fmla="*/ 192 w 336"/>
                <a:gd name="T7" fmla="*/ 2 h 384"/>
                <a:gd name="T8" fmla="*/ 336 w 336"/>
                <a:gd name="T9" fmla="*/ 0 h 384"/>
                <a:gd name="T10" fmla="*/ 0 w 336"/>
                <a:gd name="T11" fmla="*/ 0 h 38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36" h="384">
                  <a:moveTo>
                    <a:pt x="0" y="48"/>
                  </a:moveTo>
                  <a:lnTo>
                    <a:pt x="0" y="384"/>
                  </a:lnTo>
                  <a:lnTo>
                    <a:pt x="96" y="192"/>
                  </a:lnTo>
                  <a:lnTo>
                    <a:pt x="192" y="48"/>
                  </a:lnTo>
                  <a:lnTo>
                    <a:pt x="336" y="0"/>
                  </a:lnTo>
                  <a:lnTo>
                    <a:pt x="0" y="0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24"/>
            <p:cNvSpPr>
              <a:spLocks/>
            </p:cNvSpPr>
            <p:nvPr userDrawn="1"/>
          </p:nvSpPr>
          <p:spPr bwMode="gray">
            <a:xfrm rot="10769190">
              <a:off x="5519" y="4031"/>
              <a:ext cx="232" cy="287"/>
            </a:xfrm>
            <a:custGeom>
              <a:avLst/>
              <a:gdLst>
                <a:gd name="T0" fmla="*/ 0 w 336"/>
                <a:gd name="T1" fmla="*/ 6 h 384"/>
                <a:gd name="T2" fmla="*/ 0 w 336"/>
                <a:gd name="T3" fmla="*/ 50 h 384"/>
                <a:gd name="T4" fmla="*/ 7 w 336"/>
                <a:gd name="T5" fmla="*/ 25 h 384"/>
                <a:gd name="T6" fmla="*/ 15 w 336"/>
                <a:gd name="T7" fmla="*/ 6 h 384"/>
                <a:gd name="T8" fmla="*/ 25 w 336"/>
                <a:gd name="T9" fmla="*/ 0 h 384"/>
                <a:gd name="T10" fmla="*/ 0 w 336"/>
                <a:gd name="T11" fmla="*/ 0 h 38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36" h="384">
                  <a:moveTo>
                    <a:pt x="0" y="48"/>
                  </a:moveTo>
                  <a:lnTo>
                    <a:pt x="0" y="384"/>
                  </a:lnTo>
                  <a:lnTo>
                    <a:pt x="96" y="192"/>
                  </a:lnTo>
                  <a:lnTo>
                    <a:pt x="192" y="48"/>
                  </a:lnTo>
                  <a:lnTo>
                    <a:pt x="336" y="0"/>
                  </a:lnTo>
                  <a:lnTo>
                    <a:pt x="0" y="0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25"/>
            <p:cNvSpPr>
              <a:spLocks/>
            </p:cNvSpPr>
            <p:nvPr userDrawn="1"/>
          </p:nvSpPr>
          <p:spPr bwMode="gray">
            <a:xfrm rot="5400000">
              <a:off x="5472" y="0"/>
              <a:ext cx="288" cy="288"/>
            </a:xfrm>
            <a:custGeom>
              <a:avLst/>
              <a:gdLst>
                <a:gd name="T0" fmla="*/ 0 w 336"/>
                <a:gd name="T1" fmla="*/ 6 h 384"/>
                <a:gd name="T2" fmla="*/ 0 w 336"/>
                <a:gd name="T3" fmla="*/ 52 h 384"/>
                <a:gd name="T4" fmla="*/ 33 w 336"/>
                <a:gd name="T5" fmla="*/ 26 h 384"/>
                <a:gd name="T6" fmla="*/ 65 w 336"/>
                <a:gd name="T7" fmla="*/ 6 h 384"/>
                <a:gd name="T8" fmla="*/ 115 w 336"/>
                <a:gd name="T9" fmla="*/ 0 h 384"/>
                <a:gd name="T10" fmla="*/ 0 w 336"/>
                <a:gd name="T11" fmla="*/ 0 h 38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36" h="384">
                  <a:moveTo>
                    <a:pt x="0" y="48"/>
                  </a:moveTo>
                  <a:lnTo>
                    <a:pt x="0" y="384"/>
                  </a:lnTo>
                  <a:lnTo>
                    <a:pt x="96" y="192"/>
                  </a:lnTo>
                  <a:lnTo>
                    <a:pt x="192" y="48"/>
                  </a:lnTo>
                  <a:lnTo>
                    <a:pt x="336" y="0"/>
                  </a:lnTo>
                  <a:lnTo>
                    <a:pt x="0" y="0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4" name="Rectangle 13"/>
          <p:cNvSpPr/>
          <p:nvPr userDrawn="1"/>
        </p:nvSpPr>
        <p:spPr>
          <a:xfrm>
            <a:off x="84138" y="3613150"/>
            <a:ext cx="8975725" cy="1246188"/>
          </a:xfrm>
          <a:prstGeom prst="rect">
            <a:avLst/>
          </a:prstGeom>
          <a:solidFill>
            <a:srgbClr val="0CB7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 bwMode="ltGray">
          <a:xfrm>
            <a:off x="762000" y="990600"/>
            <a:ext cx="7772400" cy="1066800"/>
          </a:xfrm>
          <a:extLs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defRPr sz="44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5351286"/>
            <a:ext cx="6400800" cy="533400"/>
          </a:xfrm>
        </p:spPr>
        <p:txBody>
          <a:bodyPr/>
          <a:lstStyle>
            <a:lvl1pPr marL="0" indent="0" algn="ctr">
              <a:buFontTx/>
              <a:buNone/>
              <a:defRPr sz="2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 dirty="0" smtClean="0"/>
              <a:t>Click to edit Master subtitle style</a:t>
            </a:r>
          </a:p>
        </p:txBody>
      </p:sp>
      <p:sp>
        <p:nvSpPr>
          <p:cNvPr id="1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3D6C5E-6BB7-45BC-B473-F8EADC96DB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2213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DA7358-8D65-4D64-90CD-6B6E45A68A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149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61229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61229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A5D0CE-FF77-48BA-9001-2D7F246CF6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4322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274638"/>
            <a:ext cx="6629400" cy="8683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447800"/>
            <a:ext cx="8229600" cy="4949825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51BFE0-04A8-4C14-8AE9-D7FD4B343E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0129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12713" y="6592888"/>
            <a:ext cx="8929687" cy="1809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" y="274638"/>
            <a:ext cx="8204200" cy="868362"/>
          </a:xfrm>
        </p:spPr>
        <p:txBody>
          <a:bodyPr/>
          <a:lstStyle>
            <a:lvl1pPr>
              <a:defRPr>
                <a:latin typeface="Clarendon BT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32E280-E19B-470E-A073-23062DF5F0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3054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DCB88D-5BBA-4DA3-88C4-ACA1F8F020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8906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47800"/>
            <a:ext cx="4038600" cy="49498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4038600" cy="49498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7810CD-144D-4E5F-B21C-8C69E784A8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7104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3EBAF0-34D5-4300-A733-4A277F26E4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1488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499C47-A224-4B49-9A6F-0A87867B84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7589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1A0381-B99D-45D6-AA8B-4CE145BDD4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3973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61D43E-DC15-4492-996C-33DBB492C9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6215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0AA2B9-0D2F-47D9-B0F8-E3E15FFC64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8809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FFFF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5" name="Group 11"/>
          <p:cNvGrpSpPr>
            <a:grpSpLocks/>
          </p:cNvGrpSpPr>
          <p:nvPr/>
        </p:nvGrpSpPr>
        <p:grpSpPr bwMode="auto">
          <a:xfrm>
            <a:off x="0" y="285750"/>
            <a:ext cx="9156700" cy="911225"/>
            <a:chOff x="-1" y="196"/>
            <a:chExt cx="5768" cy="635"/>
          </a:xfrm>
          <a:solidFill>
            <a:srgbClr val="0CB7CB"/>
          </a:solidFill>
        </p:grpSpPr>
        <p:sp>
          <p:nvSpPr>
            <p:cNvPr id="1036" name="Rectangle 12"/>
            <p:cNvSpPr>
              <a:spLocks noChangeArrowheads="1"/>
            </p:cNvSpPr>
            <p:nvPr/>
          </p:nvSpPr>
          <p:spPr bwMode="gray">
            <a:xfrm>
              <a:off x="1" y="196"/>
              <a:ext cx="5766" cy="6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037" name="Freeform 13"/>
            <p:cNvSpPr>
              <a:spLocks/>
            </p:cNvSpPr>
            <p:nvPr/>
          </p:nvSpPr>
          <p:spPr bwMode="gray">
            <a:xfrm flipH="1" flipV="1">
              <a:off x="2265" y="196"/>
              <a:ext cx="3497" cy="226"/>
            </a:xfrm>
            <a:custGeom>
              <a:avLst/>
              <a:gdLst>
                <a:gd name="T0" fmla="*/ 45 w 1497"/>
                <a:gd name="T1" fmla="*/ 590 h 590"/>
                <a:gd name="T2" fmla="*/ 1497 w 1497"/>
                <a:gd name="T3" fmla="*/ 590 h 590"/>
                <a:gd name="T4" fmla="*/ 0 w 1497"/>
                <a:gd name="T5" fmla="*/ 0 h 590"/>
                <a:gd name="T6" fmla="*/ 0 w 1497"/>
                <a:gd name="T7" fmla="*/ 590 h 5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97" h="590">
                  <a:moveTo>
                    <a:pt x="45" y="590"/>
                  </a:moveTo>
                  <a:lnTo>
                    <a:pt x="1497" y="590"/>
                  </a:lnTo>
                  <a:lnTo>
                    <a:pt x="0" y="0"/>
                  </a:lnTo>
                  <a:lnTo>
                    <a:pt x="0" y="59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038" name="Freeform 14"/>
            <p:cNvSpPr>
              <a:spLocks/>
            </p:cNvSpPr>
            <p:nvPr/>
          </p:nvSpPr>
          <p:spPr bwMode="gray">
            <a:xfrm>
              <a:off x="-1" y="513"/>
              <a:ext cx="3702" cy="311"/>
            </a:xfrm>
            <a:custGeom>
              <a:avLst/>
              <a:gdLst>
                <a:gd name="T0" fmla="*/ 45 w 1497"/>
                <a:gd name="T1" fmla="*/ 590 h 590"/>
                <a:gd name="T2" fmla="*/ 1497 w 1497"/>
                <a:gd name="T3" fmla="*/ 590 h 590"/>
                <a:gd name="T4" fmla="*/ 0 w 1497"/>
                <a:gd name="T5" fmla="*/ 0 h 590"/>
                <a:gd name="T6" fmla="*/ 0 w 1497"/>
                <a:gd name="T7" fmla="*/ 590 h 5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97" h="590">
                  <a:moveTo>
                    <a:pt x="45" y="590"/>
                  </a:moveTo>
                  <a:lnTo>
                    <a:pt x="1497" y="590"/>
                  </a:lnTo>
                  <a:lnTo>
                    <a:pt x="0" y="0"/>
                  </a:lnTo>
                  <a:lnTo>
                    <a:pt x="0" y="59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sp>
        <p:nvSpPr>
          <p:cNvPr id="1027" name="Rectangle 15"/>
          <p:cNvSpPr>
            <a:spLocks noChangeArrowheads="1"/>
          </p:cNvSpPr>
          <p:nvPr/>
        </p:nvSpPr>
        <p:spPr bwMode="gray">
          <a:xfrm>
            <a:off x="1588" y="0"/>
            <a:ext cx="9144000" cy="241300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endParaRPr lang="en-US" altLang="en-US" smtClean="0"/>
          </a:p>
        </p:txBody>
      </p:sp>
      <p:sp>
        <p:nvSpPr>
          <p:cNvPr id="1040" name="Rectangle 16"/>
          <p:cNvSpPr>
            <a:spLocks noChangeArrowheads="1"/>
          </p:cNvSpPr>
          <p:nvPr/>
        </p:nvSpPr>
        <p:spPr bwMode="gray">
          <a:xfrm>
            <a:off x="12700" y="1235075"/>
            <a:ext cx="9132888" cy="158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2">
                  <a:gamma/>
                  <a:tint val="0"/>
                  <a:invGamma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1029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1676400" y="274638"/>
            <a:ext cx="6629400" cy="868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rgbClr val="00000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3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447800"/>
            <a:ext cx="8229600" cy="494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77000"/>
            <a:ext cx="2133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77000"/>
            <a:ext cx="2895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fld id="{5B18F8F1-15F0-41BF-BCE9-E4736659C6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  <p:sldLayoutId id="2147483763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Clarendon BT" pitchFamily="18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Clarendon BT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Clarendon BT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Clarendon BT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Clarendon BT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HelveticaNeueLT Com 55 Roman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HelveticaNeueLT Com 55 Roman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HelveticaNeueLT Com 55 Roman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HelveticaNeueLT Com 55 Roman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HelveticaNeueLT Com 55 Roman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5202238"/>
            <a:ext cx="6400800" cy="533400"/>
          </a:xfrm>
        </p:spPr>
        <p:txBody>
          <a:bodyPr/>
          <a:lstStyle/>
          <a:p>
            <a:pPr eaLnBrk="1" hangingPunct="1"/>
            <a:r>
              <a:rPr lang="en-US" altLang="en-US" sz="3200" dirty="0" smtClean="0">
                <a:solidFill>
                  <a:schemeClr val="bg1"/>
                </a:solidFill>
                <a:latin typeface="Clarendon BT" pitchFamily="18" charset="0"/>
              </a:rPr>
              <a:t>Small steps to prepare your community for emergencies</a:t>
            </a:r>
          </a:p>
        </p:txBody>
      </p:sp>
      <p:pic>
        <p:nvPicPr>
          <p:cNvPr id="4099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6813" y="1592263"/>
            <a:ext cx="6953250" cy="1350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TextBox 4"/>
          <p:cNvSpPr txBox="1">
            <a:spLocks noChangeArrowheads="1"/>
          </p:cNvSpPr>
          <p:nvPr/>
        </p:nvSpPr>
        <p:spPr bwMode="auto">
          <a:xfrm>
            <a:off x="2122261" y="3885927"/>
            <a:ext cx="744106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HelveticaNeueLT Com 55 Roman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HelveticaNeueLT Com 55 Roman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HelveticaNeueLT Com 55 Roman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HelveticaNeueLT Com 55 Roman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HelveticaNeueLT Com 55 Roman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NeueLT Com 55 Roman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NeueLT Com 55 Roman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NeueLT Com 55 Roman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NeueLT Com 55 Roman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dirty="0" smtClean="0">
                <a:latin typeface="Clarendon BT" pitchFamily="18" charset="0"/>
              </a:rPr>
              <a:t>June: Unique Family Needs</a:t>
            </a:r>
            <a:endParaRPr lang="en-US" altLang="en-US" sz="3600" dirty="0">
              <a:latin typeface="Clarendon BT" pitchFamily="18" charset="0"/>
            </a:endParaRPr>
          </a:p>
        </p:txBody>
      </p:sp>
      <p:sp>
        <p:nvSpPr>
          <p:cNvPr id="3" name="Oval 2"/>
          <p:cNvSpPr/>
          <p:nvPr/>
        </p:nvSpPr>
        <p:spPr bwMode="auto">
          <a:xfrm>
            <a:off x="1148507" y="3729807"/>
            <a:ext cx="930275" cy="9334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708" y="3717995"/>
            <a:ext cx="957074" cy="9570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Picture of pet and copy of medical records</a:t>
            </a:r>
          </a:p>
          <a:p>
            <a:r>
              <a:rPr lang="en-US" dirty="0" smtClean="0"/>
              <a:t>Extra leash/harness and collar</a:t>
            </a:r>
          </a:p>
          <a:p>
            <a:r>
              <a:rPr lang="en-US" dirty="0" smtClean="0"/>
              <a:t>Toy or comfort item</a:t>
            </a:r>
          </a:p>
          <a:p>
            <a:r>
              <a:rPr lang="en-US" dirty="0" smtClean="0"/>
              <a:t>Extra dishes</a:t>
            </a:r>
          </a:p>
          <a:p>
            <a:r>
              <a:rPr lang="en-US" dirty="0" smtClean="0"/>
              <a:t>Non-perishable food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2343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Content Placeholder 2"/>
          <p:cNvSpPr>
            <a:spLocks noGrp="1"/>
          </p:cNvSpPr>
          <p:nvPr>
            <p:ph type="body" idx="1"/>
          </p:nvPr>
        </p:nvSpPr>
        <p:spPr>
          <a:xfrm>
            <a:off x="701040" y="3784244"/>
            <a:ext cx="8084643" cy="2586510"/>
          </a:xfrm>
        </p:spPr>
        <p:txBody>
          <a:bodyPr/>
          <a:lstStyle/>
          <a:p>
            <a:r>
              <a:rPr lang="en-US" altLang="en-US" sz="3800" dirty="0">
                <a:latin typeface="Clarendon BT" pitchFamily="18" charset="0"/>
              </a:rPr>
              <a:t>Option </a:t>
            </a:r>
            <a:r>
              <a:rPr lang="en-US" altLang="en-US" sz="3800" dirty="0" smtClean="0">
                <a:latin typeface="Clarendon BT" pitchFamily="18" charset="0"/>
              </a:rPr>
              <a:t>#2:</a:t>
            </a:r>
          </a:p>
          <a:p>
            <a:r>
              <a:rPr lang="en-US" altLang="en-US" sz="3800" dirty="0" smtClean="0">
                <a:latin typeface="Clarendon BT" pitchFamily="18" charset="0"/>
              </a:rPr>
              <a:t>Make a plan to make sure pets are taken care of in a disaster. </a:t>
            </a:r>
            <a:endParaRPr lang="en-US" altLang="en-US" sz="3800" dirty="0">
              <a:latin typeface="Clarendon BT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" y="1491676"/>
            <a:ext cx="3947160" cy="26288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Making a 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344" y="1373372"/>
            <a:ext cx="8229600" cy="4949825"/>
          </a:xfrm>
        </p:spPr>
        <p:txBody>
          <a:bodyPr/>
          <a:lstStyle/>
          <a:p>
            <a:r>
              <a:rPr lang="en-US" dirty="0" smtClean="0"/>
              <a:t>Disasters can happen when you are away from home. You may not be able to get into your neighborhood to pick up pets. </a:t>
            </a:r>
          </a:p>
          <a:p>
            <a:r>
              <a:rPr lang="en-US" dirty="0" smtClean="0"/>
              <a:t>Think about asking a trusted neighbor to check on your pets if you can’t get home</a:t>
            </a:r>
          </a:p>
        </p:txBody>
      </p:sp>
    </p:spTree>
    <p:extLst>
      <p:ext uri="{BB962C8B-B14F-4D97-AF65-F5344CB8AC3E}">
        <p14:creationId xmlns:p14="http://schemas.microsoft.com/office/powerpoint/2010/main" val="2108206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389120" y="3615069"/>
            <a:ext cx="4328879" cy="28494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HelveticaNeueLT Com 55 Roman" pitchFamily="34" charset="0"/>
                <a:ea typeface="+mn-ea"/>
                <a:cs typeface="+mn-cs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800">
                <a:solidFill>
                  <a:schemeClr val="tx1"/>
                </a:solidFill>
                <a:latin typeface="HelveticaNeueLT Com 55 Roman" pitchFamily="34" charset="0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600">
                <a:solidFill>
                  <a:schemeClr val="tx1"/>
                </a:solidFill>
                <a:latin typeface="HelveticaNeueLT Com 55 Roman" pitchFamily="34" charset="0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HelveticaNeueLT Com 55 Roman" pitchFamily="34" charset="0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HelveticaNeueLT Com 55 Roman" pitchFamily="34" charset="0"/>
              </a:defRPr>
            </a:lvl5pPr>
            <a:lvl6pPr marL="2286000" indent="0" algn="l" rtl="0" fontAlgn="base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6pPr>
            <a:lvl7pPr marL="2743200" indent="0" algn="l" rtl="0" fontAlgn="base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7pPr>
            <a:lvl8pPr marL="3200400" indent="0" algn="l" rtl="0" fontAlgn="base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8pPr>
            <a:lvl9pPr marL="3657600" indent="0" algn="l" rtl="0" fontAlgn="base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defRPr/>
            </a:pPr>
            <a:r>
              <a:rPr lang="en-US" altLang="en-US" sz="3800" dirty="0" smtClean="0">
                <a:latin typeface="Clarendon BT" panose="02040704040505020204" pitchFamily="18" charset="0"/>
              </a:rPr>
              <a:t>Option #3: </a:t>
            </a:r>
            <a:r>
              <a:rPr lang="en-US" altLang="en-US" sz="4000" dirty="0">
                <a:latin typeface="Clarendon BT" panose="02040704040505020204" pitchFamily="18" charset="0"/>
              </a:rPr>
              <a:t>If someone in your household has a disability, create an </a:t>
            </a:r>
            <a:r>
              <a:rPr lang="en-US" altLang="en-US" sz="4000" dirty="0" smtClean="0">
                <a:latin typeface="Clarendon BT" panose="02040704040505020204" pitchFamily="18" charset="0"/>
              </a:rPr>
              <a:t>emergency plan </a:t>
            </a:r>
            <a:r>
              <a:rPr lang="en-US" altLang="en-US" sz="4000" dirty="0">
                <a:latin typeface="Clarendon BT" panose="02040704040505020204" pitchFamily="18" charset="0"/>
              </a:rPr>
              <a:t>that works for them. </a:t>
            </a:r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830" y="1241243"/>
            <a:ext cx="3798570" cy="3798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Evacuation Planning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3360" y="1447800"/>
            <a:ext cx="8549640" cy="5026025"/>
          </a:xfrm>
        </p:spPr>
        <p:txBody>
          <a:bodyPr/>
          <a:lstStyle/>
          <a:p>
            <a:r>
              <a:rPr lang="en-US" dirty="0" smtClean="0"/>
              <a:t>Make sure you are signed up for emergency alert systems offered by your community. </a:t>
            </a:r>
          </a:p>
          <a:p>
            <a:r>
              <a:rPr lang="en-US" dirty="0" smtClean="0"/>
              <a:t>Talk to your paratransit provider about what services they can provide if an evacuation is ordered.</a:t>
            </a:r>
          </a:p>
          <a:p>
            <a:r>
              <a:rPr lang="en-US" dirty="0" smtClean="0"/>
              <a:t>Talk to your local Red Cross or other organization that provides emergency shelter. Make sure your needs can be met in a shelter.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3026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95" r="25737"/>
          <a:stretch/>
        </p:blipFill>
        <p:spPr>
          <a:xfrm>
            <a:off x="223601" y="2157734"/>
            <a:ext cx="3033520" cy="32740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3758273" y="1979393"/>
            <a:ext cx="5385727" cy="4211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HelveticaNeueLT Com 55 Roman" pitchFamily="34" charset="0"/>
                <a:ea typeface="+mn-ea"/>
                <a:cs typeface="+mn-cs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800">
                <a:solidFill>
                  <a:schemeClr val="tx1"/>
                </a:solidFill>
                <a:latin typeface="HelveticaNeueLT Com 55 Roman" pitchFamily="34" charset="0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600">
                <a:solidFill>
                  <a:schemeClr val="tx1"/>
                </a:solidFill>
                <a:latin typeface="HelveticaNeueLT Com 55 Roman" pitchFamily="34" charset="0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HelveticaNeueLT Com 55 Roman" pitchFamily="34" charset="0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HelveticaNeueLT Com 55 Roman" pitchFamily="34" charset="0"/>
              </a:defRPr>
            </a:lvl5pPr>
            <a:lvl6pPr marL="2286000" indent="0" algn="l" rtl="0" fontAlgn="base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6pPr>
            <a:lvl7pPr marL="2743200" indent="0" algn="l" rtl="0" fontAlgn="base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7pPr>
            <a:lvl8pPr marL="3200400" indent="0" algn="l" rtl="0" fontAlgn="base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8pPr>
            <a:lvl9pPr marL="3657600" indent="0" algn="l" rtl="0" fontAlgn="base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defRPr/>
            </a:pPr>
            <a:r>
              <a:rPr lang="en-US" altLang="en-US" sz="3800" dirty="0" smtClean="0">
                <a:latin typeface="Clarendon BT" panose="02040704040505020204" pitchFamily="18" charset="0"/>
              </a:rPr>
              <a:t>You are the expert on your family’s needs. Think ahead about how disaster will affect those you care for and take steps to be ready for whatever happens.</a:t>
            </a:r>
            <a:endParaRPr lang="en-US" altLang="en-US" sz="4000" dirty="0">
              <a:latin typeface="Clarendon BT" panose="0204070404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1154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776" y="1798481"/>
            <a:ext cx="957074" cy="957074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Month…</a:t>
            </a:r>
            <a:endParaRPr lang="en-US" dirty="0"/>
          </a:p>
        </p:txBody>
      </p:sp>
      <p:sp>
        <p:nvSpPr>
          <p:cNvPr id="6" name="Content Placeholder 4"/>
          <p:cNvSpPr txBox="1">
            <a:spLocks/>
          </p:cNvSpPr>
          <p:nvPr/>
        </p:nvSpPr>
        <p:spPr bwMode="auto">
          <a:xfrm>
            <a:off x="609600" y="3164280"/>
            <a:ext cx="8229600" cy="2881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HelveticaNeueLT Com 55 Roman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HelveticaNeueLT Com 55 Roman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HelveticaNeueLT Com 55 Roman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HelveticaNeueLT Com 55 Roman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NeueLT Com 55 Roman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altLang="en-US" sz="2800" dirty="0" smtClean="0"/>
              <a:t>We count on our cell phones and internet service to stay in touch every day. </a:t>
            </a:r>
          </a:p>
          <a:p>
            <a:r>
              <a:rPr lang="en-US" altLang="en-US" sz="2800" dirty="0" smtClean="0"/>
              <a:t>If the power goes out or phone service is lost, know how you will get in touch with those you care about, and how you will let them know you’re okay. </a:t>
            </a:r>
            <a:endParaRPr lang="en-US" altLang="en-US" sz="2800" dirty="0"/>
          </a:p>
          <a:p>
            <a:endParaRPr lang="en-US" sz="2800" kern="0" dirty="0" smtClean="0"/>
          </a:p>
        </p:txBody>
      </p:sp>
      <p:sp>
        <p:nvSpPr>
          <p:cNvPr id="7" name="TextBox 4"/>
          <p:cNvSpPr txBox="1">
            <a:spLocks noChangeArrowheads="1"/>
          </p:cNvSpPr>
          <p:nvPr/>
        </p:nvSpPr>
        <p:spPr bwMode="auto">
          <a:xfrm>
            <a:off x="1741117" y="1492188"/>
            <a:ext cx="6802381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HelveticaNeueLT Com 55 Roman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HelveticaNeueLT Com 55 Roman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HelveticaNeueLT Com 55 Roman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HelveticaNeueLT Com 55 Roman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HelveticaNeueLT Com 55 Roman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NeueLT Com 55 Roman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NeueLT Com 55 Roman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NeueLT Com 55 Roman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NeueLT Com 55 Roman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800" dirty="0" smtClean="0">
                <a:latin typeface="Clarendon BT" pitchFamily="18" charset="0"/>
              </a:rPr>
              <a:t>July: Family Communication</a:t>
            </a:r>
            <a:endParaRPr lang="en-US" altLang="en-US" sz="4800" dirty="0">
              <a:latin typeface="Clarendon BT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4629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For more information</a:t>
            </a:r>
          </a:p>
        </p:txBody>
      </p:sp>
      <p:sp>
        <p:nvSpPr>
          <p:cNvPr id="22531" name="Content Placeholder 4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134293"/>
          </a:xfrm>
        </p:spPr>
        <p:txBody>
          <a:bodyPr/>
          <a:lstStyle/>
          <a:p>
            <a:pPr marL="0" indent="0">
              <a:buNone/>
            </a:pPr>
            <a:r>
              <a:rPr lang="en-US" altLang="en-US" dirty="0" smtClean="0"/>
              <a:t>Presenter’s name</a:t>
            </a:r>
          </a:p>
          <a:p>
            <a:pPr marL="0" indent="0">
              <a:buNone/>
            </a:pPr>
            <a:r>
              <a:rPr lang="en-US" altLang="en-US" dirty="0" smtClean="0"/>
              <a:t>Contact Information</a:t>
            </a:r>
          </a:p>
          <a:p>
            <a:pPr marL="0" indent="0">
              <a:buNone/>
            </a:pPr>
            <a:r>
              <a:rPr lang="en-US" altLang="en-US" dirty="0" smtClean="0"/>
              <a:t>Contact Information</a:t>
            </a:r>
          </a:p>
          <a:p>
            <a:pPr marL="0" indent="0">
              <a:buNone/>
            </a:pPr>
            <a:endParaRPr lang="en-US" altLang="en-US" sz="2400" dirty="0"/>
          </a:p>
          <a:p>
            <a:pPr marL="0" indent="0">
              <a:buNone/>
            </a:pPr>
            <a:r>
              <a:rPr lang="en-US" altLang="en-US" dirty="0" smtClean="0"/>
              <a:t>Do 1 Thing</a:t>
            </a:r>
          </a:p>
          <a:p>
            <a:pPr marL="0" indent="0">
              <a:buNone/>
            </a:pPr>
            <a:r>
              <a:rPr lang="en-US" altLang="en-US" dirty="0" smtClean="0"/>
              <a:t>http://www.do1thing.com</a:t>
            </a:r>
          </a:p>
          <a:p>
            <a:pPr marL="0" indent="0">
              <a:buNone/>
            </a:pPr>
            <a:r>
              <a:rPr lang="en-US" altLang="en-US" dirty="0" smtClean="0"/>
              <a:t>Email: contact@do1thing.com</a:t>
            </a:r>
          </a:p>
          <a:p>
            <a:pPr marL="0" indent="0">
              <a:buNone/>
            </a:pPr>
            <a:endParaRPr lang="en-US" altLang="en-US" dirty="0"/>
          </a:p>
          <a:p>
            <a:pPr marL="0" indent="0">
              <a:buNone/>
            </a:pPr>
            <a:endParaRPr lang="en-US" altLang="en-US" dirty="0" smtClean="0"/>
          </a:p>
        </p:txBody>
      </p:sp>
      <p:grpSp>
        <p:nvGrpSpPr>
          <p:cNvPr id="7" name="Group 6"/>
          <p:cNvGrpSpPr/>
          <p:nvPr/>
        </p:nvGrpSpPr>
        <p:grpSpPr>
          <a:xfrm>
            <a:off x="547155" y="5611906"/>
            <a:ext cx="3973168" cy="730705"/>
            <a:chOff x="547155" y="5611906"/>
            <a:chExt cx="3973168" cy="730705"/>
          </a:xfrm>
        </p:grpSpPr>
        <p:pic>
          <p:nvPicPr>
            <p:cNvPr id="62467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35412" y="5611906"/>
              <a:ext cx="1176559" cy="7307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" name="Picture 4" descr="https://encrypted-tbn2.gstatic.com/images?q=tbn:ANd9GcS8J2_G7-Ip2melBBrRU9wKvBvpGosnLkyg2ePGRV5KFCNNpbatZQ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88579" y="5751664"/>
              <a:ext cx="537879" cy="4367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6" descr="https://encrypted-tbn2.gstatic.com/images?q=tbn:ANd9GcQ4FqTijeXpKSd90b2e2MpuiJsZbuYJNXzWZ_Xx3rGrbITygHN5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7155" y="5738189"/>
              <a:ext cx="476935" cy="478152"/>
            </a:xfrm>
            <a:prstGeom prst="round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2466" name="Picture 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74831" y="5716884"/>
              <a:ext cx="499457" cy="4994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2468" name="Picture 4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90705" y="5766117"/>
              <a:ext cx="422296" cy="4222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2469" name="Picture 5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11698" y="5739521"/>
              <a:ext cx="608625" cy="475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23737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Placeholder 2"/>
          <p:cNvSpPr>
            <a:spLocks noGrp="1"/>
          </p:cNvSpPr>
          <p:nvPr>
            <p:ph type="body" idx="1"/>
          </p:nvPr>
        </p:nvSpPr>
        <p:spPr>
          <a:xfrm>
            <a:off x="3291840" y="1659013"/>
            <a:ext cx="5670343" cy="4728694"/>
          </a:xfrm>
        </p:spPr>
        <p:txBody>
          <a:bodyPr/>
          <a:lstStyle/>
          <a:p>
            <a:r>
              <a:rPr lang="en-US" altLang="en-US" sz="3600" dirty="0" smtClean="0">
                <a:solidFill>
                  <a:schemeClr val="tx2"/>
                </a:solidFill>
                <a:latin typeface="Clarendon BT" pitchFamily="18" charset="0"/>
              </a:rPr>
              <a:t>Every household is different. If you have babies, or pets, or someone with a medical condition in your family you may need to take an extra step to make sure your household is prepared. 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27" r="42649"/>
          <a:stretch/>
        </p:blipFill>
        <p:spPr bwMode="auto">
          <a:xfrm>
            <a:off x="289560" y="1650831"/>
            <a:ext cx="2610884" cy="43232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638" y="237222"/>
            <a:ext cx="8974137" cy="608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4" name="Rectangle 53"/>
          <p:cNvSpPr/>
          <p:nvPr/>
        </p:nvSpPr>
        <p:spPr>
          <a:xfrm>
            <a:off x="6028469" y="2899155"/>
            <a:ext cx="2852382" cy="1046968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685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3"/>
          <p:cNvSpPr>
            <a:spLocks noGrp="1"/>
          </p:cNvSpPr>
          <p:nvPr>
            <p:ph type="title"/>
          </p:nvPr>
        </p:nvSpPr>
        <p:spPr>
          <a:xfrm>
            <a:off x="101599" y="274638"/>
            <a:ext cx="8712791" cy="868362"/>
          </a:xfrm>
        </p:spPr>
        <p:txBody>
          <a:bodyPr/>
          <a:lstStyle/>
          <a:p>
            <a:r>
              <a:rPr lang="en-US" altLang="en-US" dirty="0" smtClean="0"/>
              <a:t>Why Do 1 Thing?</a:t>
            </a:r>
          </a:p>
        </p:txBody>
      </p:sp>
      <p:sp>
        <p:nvSpPr>
          <p:cNvPr id="6147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There may be many people who count on you every day. When a disaster happens, you may not be with them. </a:t>
            </a:r>
          </a:p>
          <a:p>
            <a:r>
              <a:rPr lang="en-US" sz="2800" dirty="0" smtClean="0"/>
              <a:t>There are things you can do now to make sure they will be better prepared in a disaster, even if you can’t be with them. </a:t>
            </a:r>
          </a:p>
          <a:p>
            <a:r>
              <a:rPr lang="en-US" sz="2800" dirty="0" smtClean="0"/>
              <a:t>Taking small steps now can help you be prepared even if you are not at home when disaster strikes. 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101600" y="274638"/>
            <a:ext cx="8936038" cy="868362"/>
          </a:xfrm>
        </p:spPr>
        <p:txBody>
          <a:bodyPr/>
          <a:lstStyle/>
          <a:p>
            <a:r>
              <a:rPr lang="en-US" altLang="en-US" sz="3800" smtClean="0"/>
              <a:t>Choose one thing to do this month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Tx/>
              <a:buAutoNum type="arabicPeriod"/>
            </a:pPr>
            <a:r>
              <a:rPr lang="en-US" altLang="en-US" dirty="0" smtClean="0"/>
              <a:t>Talk with family members to identify your household’s unique needs.</a:t>
            </a:r>
          </a:p>
          <a:p>
            <a:pPr marL="514350" indent="-514350">
              <a:buFontTx/>
              <a:buAutoNum type="arabicPeriod"/>
            </a:pPr>
            <a:r>
              <a:rPr lang="en-US" altLang="en-US" dirty="0" smtClean="0"/>
              <a:t>Make a plan to make sure pets are taken care of in a disaster.</a:t>
            </a:r>
          </a:p>
          <a:p>
            <a:pPr marL="514350" indent="-514350">
              <a:buFontTx/>
              <a:buAutoNum type="arabicPeriod"/>
            </a:pPr>
            <a:r>
              <a:rPr lang="en-US" altLang="en-US" dirty="0" smtClean="0"/>
              <a:t>If someone in your household has a disability, create an evacuation plan that works for them.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008474" y="1681938"/>
            <a:ext cx="4572000" cy="418576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en-US" sz="3800" dirty="0" smtClean="0">
                <a:latin typeface="Clarendon BT" pitchFamily="18" charset="0"/>
              </a:rPr>
              <a:t>Option #1:</a:t>
            </a:r>
          </a:p>
          <a:p>
            <a:r>
              <a:rPr lang="en-US" altLang="en-US" sz="3800" dirty="0">
                <a:latin typeface="Clarendon BT" pitchFamily="18" charset="0"/>
              </a:rPr>
              <a:t>Talk with family members to identify your household’s unique needs.</a:t>
            </a:r>
          </a:p>
          <a:p>
            <a:endParaRPr lang="en-US" altLang="en-US" sz="3800" dirty="0">
              <a:latin typeface="Clarendon BT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032" y="2215674"/>
            <a:ext cx="3060369" cy="22340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Make a list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an emergency it is easy to forget small, important items</a:t>
            </a:r>
          </a:p>
          <a:p>
            <a:r>
              <a:rPr lang="en-US" dirty="0" smtClean="0"/>
              <a:t>Make a list of special items members of your family may need</a:t>
            </a:r>
          </a:p>
          <a:p>
            <a:r>
              <a:rPr lang="en-US" dirty="0" smtClean="0"/>
              <a:t>Keep as many as you can in your Go Bag, along with a copy of the list</a:t>
            </a:r>
          </a:p>
          <a:p>
            <a:pPr marL="0" indent="0">
              <a:buNone/>
            </a:pPr>
            <a:r>
              <a:rPr lang="en-US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4145135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Babies/Small Children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Diapers</a:t>
            </a:r>
          </a:p>
          <a:p>
            <a:r>
              <a:rPr lang="en-US" dirty="0" smtClean="0"/>
              <a:t>Bottles</a:t>
            </a:r>
          </a:p>
          <a:p>
            <a:r>
              <a:rPr lang="en-US" dirty="0" smtClean="0"/>
              <a:t>Non-perishable food items, formula</a:t>
            </a:r>
          </a:p>
          <a:p>
            <a:r>
              <a:rPr lang="en-US" dirty="0" smtClean="0"/>
              <a:t>Toys, books and comfort items</a:t>
            </a:r>
          </a:p>
          <a:p>
            <a:r>
              <a:rPr lang="en-US" dirty="0" smtClean="0"/>
              <a:t>Medications or teething items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9620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Medical Needs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List of medications, doses, who prescribed, and pharmacy where they are normally filled</a:t>
            </a:r>
          </a:p>
          <a:p>
            <a:r>
              <a:rPr lang="en-US" dirty="0" smtClean="0"/>
              <a:t>Extra batteries or chargers for hearing aids, scooters, or wheel chairs</a:t>
            </a:r>
          </a:p>
          <a:p>
            <a:r>
              <a:rPr lang="en-US" dirty="0" smtClean="0"/>
              <a:t>Spare pair of glasses</a:t>
            </a:r>
          </a:p>
          <a:p>
            <a:r>
              <a:rPr lang="en-US" dirty="0" smtClean="0"/>
              <a:t>Description of special diet, food scale, measuring cups/spoons, and non-perishable food items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4977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ample presentation slides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Sample presentation slide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ample presentation slides 1">
        <a:dk1>
          <a:srgbClr val="1D528D"/>
        </a:dk1>
        <a:lt1>
          <a:srgbClr val="FFFFFF"/>
        </a:lt1>
        <a:dk2>
          <a:srgbClr val="000000"/>
        </a:dk2>
        <a:lt2>
          <a:srgbClr val="CACACA"/>
        </a:lt2>
        <a:accent1>
          <a:srgbClr val="0099CC"/>
        </a:accent1>
        <a:accent2>
          <a:srgbClr val="BFA907"/>
        </a:accent2>
        <a:accent3>
          <a:srgbClr val="FFFFFF"/>
        </a:accent3>
        <a:accent4>
          <a:srgbClr val="174578"/>
        </a:accent4>
        <a:accent5>
          <a:srgbClr val="AACAE2"/>
        </a:accent5>
        <a:accent6>
          <a:srgbClr val="AD9906"/>
        </a:accent6>
        <a:hlink>
          <a:srgbClr val="6E81E0"/>
        </a:hlink>
        <a:folHlink>
          <a:srgbClr val="0099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presentation slides 2">
        <a:dk1>
          <a:srgbClr val="4E40A4"/>
        </a:dk1>
        <a:lt1>
          <a:srgbClr val="FFFFFF"/>
        </a:lt1>
        <a:dk2>
          <a:srgbClr val="000000"/>
        </a:dk2>
        <a:lt2>
          <a:srgbClr val="CACACA"/>
        </a:lt2>
        <a:accent1>
          <a:srgbClr val="8B65E9"/>
        </a:accent1>
        <a:accent2>
          <a:srgbClr val="008080"/>
        </a:accent2>
        <a:accent3>
          <a:srgbClr val="FFFFFF"/>
        </a:accent3>
        <a:accent4>
          <a:srgbClr val="41358B"/>
        </a:accent4>
        <a:accent5>
          <a:srgbClr val="C4B8F2"/>
        </a:accent5>
        <a:accent6>
          <a:srgbClr val="007373"/>
        </a:accent6>
        <a:hlink>
          <a:srgbClr val="0066CC"/>
        </a:hlink>
        <a:folHlink>
          <a:srgbClr val="8AB15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presentation slides 3">
        <a:dk1>
          <a:srgbClr val="666699"/>
        </a:dk1>
        <a:lt1>
          <a:srgbClr val="FFFFFF"/>
        </a:lt1>
        <a:dk2>
          <a:srgbClr val="000000"/>
        </a:dk2>
        <a:lt2>
          <a:srgbClr val="CACACA"/>
        </a:lt2>
        <a:accent1>
          <a:srgbClr val="72B88E"/>
        </a:accent1>
        <a:accent2>
          <a:srgbClr val="C78DD7"/>
        </a:accent2>
        <a:accent3>
          <a:srgbClr val="FFFFFF"/>
        </a:accent3>
        <a:accent4>
          <a:srgbClr val="565682"/>
        </a:accent4>
        <a:accent5>
          <a:srgbClr val="BCD8C6"/>
        </a:accent5>
        <a:accent6>
          <a:srgbClr val="B47FC3"/>
        </a:accent6>
        <a:hlink>
          <a:srgbClr val="3197BB"/>
        </a:hlink>
        <a:folHlink>
          <a:srgbClr val="878FA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Sample presentation slides</Template>
  <TotalTime>20139</TotalTime>
  <Words>600</Words>
  <Application>Microsoft Office PowerPoint</Application>
  <PresentationFormat>On-screen Show (4:3)</PresentationFormat>
  <Paragraphs>68</Paragraphs>
  <Slides>17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Sample presentation slides</vt:lpstr>
      <vt:lpstr>PowerPoint Presentation</vt:lpstr>
      <vt:lpstr>PowerPoint Presentation</vt:lpstr>
      <vt:lpstr>PowerPoint Presentation</vt:lpstr>
      <vt:lpstr>Why Do 1 Thing?</vt:lpstr>
      <vt:lpstr>Choose one thing to do this month</vt:lpstr>
      <vt:lpstr>PowerPoint Presentation</vt:lpstr>
      <vt:lpstr>Make a list</vt:lpstr>
      <vt:lpstr>Babies/Small Children</vt:lpstr>
      <vt:lpstr>Medical Needs</vt:lpstr>
      <vt:lpstr>Pets</vt:lpstr>
      <vt:lpstr>PowerPoint Presentation</vt:lpstr>
      <vt:lpstr>Making a plan</vt:lpstr>
      <vt:lpstr>PowerPoint Presentation</vt:lpstr>
      <vt:lpstr>Evacuation Planning</vt:lpstr>
      <vt:lpstr>PowerPoint Presentation</vt:lpstr>
      <vt:lpstr>Next Month…</vt:lpstr>
      <vt:lpstr>For more information</vt:lpstr>
    </vt:vector>
  </TitlesOfParts>
  <Company>City of Lansing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Click to add title</dc:title>
  <dc:creator>Ronda Oberlin</dc:creator>
  <cp:lastModifiedBy>Oberlin, Ronda</cp:lastModifiedBy>
  <cp:revision>147</cp:revision>
  <dcterms:created xsi:type="dcterms:W3CDTF">2008-09-24T16:20:42Z</dcterms:created>
  <dcterms:modified xsi:type="dcterms:W3CDTF">2016-04-29T14:41:04Z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TC011367961033</vt:lpwstr>
  </property>
</Properties>
</file>